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sldIdLst>
    <p:sldId id="353" r:id="rId2"/>
    <p:sldId id="291" r:id="rId3"/>
    <p:sldId id="299" r:id="rId4"/>
    <p:sldId id="270" r:id="rId5"/>
    <p:sldId id="354" r:id="rId6"/>
    <p:sldId id="295" r:id="rId7"/>
    <p:sldId id="292" r:id="rId8"/>
    <p:sldId id="297" r:id="rId9"/>
    <p:sldId id="296" r:id="rId10"/>
    <p:sldId id="338" r:id="rId11"/>
    <p:sldId id="302" r:id="rId12"/>
    <p:sldId id="300" r:id="rId13"/>
    <p:sldId id="289" r:id="rId14"/>
  </p:sldIdLst>
  <p:sldSz cx="12192000" cy="6858000"/>
  <p:notesSz cx="6797675" cy="99298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PT Astra Serif" panose="020A0603040505020204" pitchFamily="18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853748"/>
    <a:srgbClr val="F39200"/>
    <a:srgbClr val="022746"/>
    <a:srgbClr val="BA5A6F"/>
    <a:srgbClr val="DDBBBB"/>
    <a:srgbClr val="E3D5FF"/>
    <a:srgbClr val="C26C7E"/>
    <a:srgbClr val="C4A7FF"/>
    <a:srgbClr val="E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8" autoAdjust="0"/>
    <p:restoredTop sz="92982" autoAdjust="0"/>
  </p:normalViewPr>
  <p:slideViewPr>
    <p:cSldViewPr snapToGrid="0" showGuides="1">
      <p:cViewPr varScale="1">
        <p:scale>
          <a:sx n="106" d="100"/>
          <a:sy n="106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21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3867AF6-E918-4B71-96A9-A810361FCBC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23D570F-8EED-43B9-9A5F-D085A02B0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9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570F-8EED-43B9-9A5F-D085A02B00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6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570F-8EED-43B9-9A5F-D085A02B00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6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570F-8EED-43B9-9A5F-D085A02B00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9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570F-8EED-43B9-9A5F-D085A02B00E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F0B1D-D118-4F57-8039-09BE0E91D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11FC9F-08A1-47F7-A6B2-C031DDB4F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ECAE0-2FAC-4C4B-8021-35F4925E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07B7-A884-4AE3-8529-DC42F3CFFA7D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33D9B-BC2D-4EC4-9707-2D485DCE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6A92B-0C1A-4DD5-9128-C3ED5307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0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09A76-17C7-4143-A074-12E6574B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BB819F-8176-4F96-BEEA-222054D71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99BA0-6257-44B6-8382-79978340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5C96-210A-43FD-B612-4C7CECC8340B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84411-C393-4573-A5A6-19869D58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C8631-BA9B-4888-BEC7-F35E43A2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3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853D1B-9A4D-4E20-9B07-588A57D0A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5A5D24-AE21-4FF2-8180-B6C6821E3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8CBEC-8416-47B0-BDEE-B997984A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AA4C-9218-452F-A8DA-46AFA7CDB9C9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B7A93-A892-422B-B13A-BF07E405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7E71F-B785-4340-936F-1B364BB3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8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979D1-C151-4212-B6B0-7BDBEF19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BCA10-BBC3-461C-9CB5-843E1F8A1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607F6-307A-48DF-AC43-EF6D97F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E90-1676-443A-9C3E-34CD4845A3E1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750D9-1462-4553-81CD-9BB8B916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97DD7-E026-4A20-976E-FA589F31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9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62573-EA76-476E-AAF6-FDEC392C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8835F0-5EC2-408E-8611-634F2442B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996DB-8E95-48F1-867E-C940B4F5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777-DF8F-4847-89CA-1A1C43A54C12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91C53-F235-435C-A5D4-D23221C0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E28844-765D-4DDC-9E4F-724751CE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A58E5-064D-4647-A69B-76C3A8F4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F053F-E033-4F0F-97AA-7EDD07B7E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5539D3-D7FF-46B5-9E64-FF519F8D6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2A2C75-84B0-4259-ABB3-B19D528C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F51-C6CB-4C46-BC4E-73300BDCB13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05F189-9944-4648-A24C-8C814496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DD32A-C69C-4339-8A8D-F7B3BC88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9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E1930-A1FB-4A2B-9789-B8A03A60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6B7B5-AF28-4A64-9EA0-A8DE33E3C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42D3A3-257C-45BF-B238-69094442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FBC4CA-B834-4EDD-8CA6-586BF3379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4F38AE-50AF-4091-9F30-8231604F3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C3C1A5-E5AA-4481-92D9-5D4CED56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1210-E2D9-406A-8797-1280697F9496}" type="datetime1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4B379A-C88E-41E7-B7EA-FB87756F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8864ED-6C83-4A68-A3D4-99B68BFA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A8D31-FACC-4B1B-9E0E-C556285B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2176C-3442-49C6-87CB-CA4B0115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877B-99AF-4F13-BDEC-7B56E3656212}" type="datetime1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9FA69C-B770-496B-A242-9F7F1E0C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CB281C-C466-4446-8E36-C212741A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4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069411-72E5-4FD9-81AC-29A6AFE0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7A52-9DE1-4AAD-A8BE-D02B462F9495}" type="datetime1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A13315-8C0B-42A4-9224-2BA1419A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401627-7EB5-413A-BB4A-85193C4D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4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4EDD-470D-4026-BC1D-2271E818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E2299-A810-467F-9FAE-5B85156A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6A8CCD-B2F7-4712-9DE9-0A8AC31D6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ACA088-42F4-4C54-98F5-F7ACF3B6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9FF1-7271-49DB-9A76-F99F35BE659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5DB2A3-CE9C-482A-8C37-A5F25B25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F8381-FF98-4A73-A5BD-383DCAA2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5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0A064-B80F-4A12-8FB6-4B25D096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2AD8ED-BD9C-4281-8AC5-7AF1E2E79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E7C99-3E43-4C7D-95DB-487DE086B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9B45B-862D-440F-8F15-5AC53935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DA28-0929-44E5-B54F-D9A05745D8C3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91717F-014B-4C99-909C-1523E0BA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C776D-7B9B-4D6D-849E-15204C36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7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592AC-A2FB-46F8-8BB5-844FB5C9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CFEB6-134A-4E44-BC58-025A9B15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9C257B-1A9D-48FE-A7B2-998254B8C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9E9F-40CD-4AF9-9C10-63B9B8EED0E4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6D4F8-19CA-4FC2-9E9A-85D1F3BE7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4090A-1678-462A-A0CF-B3E10FBEB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15B4-E521-4656-BB35-0FB14DF0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hyperlink" Target="http://www.invesiugra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emf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.emf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6.sv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9655E4A-B658-4A24-86B4-695233896911}"/>
              </a:ext>
            </a:extLst>
          </p:cNvPr>
          <p:cNvGrpSpPr/>
          <p:nvPr/>
        </p:nvGrpSpPr>
        <p:grpSpPr>
          <a:xfrm>
            <a:off x="1288653" y="532231"/>
            <a:ext cx="9641450" cy="2759105"/>
            <a:chOff x="1288652" y="532229"/>
            <a:chExt cx="9641450" cy="27591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330A04-3AA1-451D-A25C-9F4DFB101FE9}"/>
                </a:ext>
              </a:extLst>
            </p:cNvPr>
            <p:cNvSpPr txBox="1"/>
            <p:nvPr/>
          </p:nvSpPr>
          <p:spPr>
            <a:xfrm>
              <a:off x="1288652" y="1972640"/>
              <a:ext cx="9641450" cy="1318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cap="all" dirty="0">
                  <a:effectLst/>
                  <a:latin typeface="PT Astra Serif" panose="020A0603040505020204" pitchFamily="18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Льготные займы ФОНДА РАЗВИТИЯ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cap="all" dirty="0">
                  <a:effectLst/>
                  <a:latin typeface="PT Astra Serif" panose="020A0603040505020204" pitchFamily="18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ХАНТЫ-МАНСИЙСКОГО АВТОНОМНОГО ОКРУГА - ЮГРЫ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600"/>
                </a:spcBef>
              </a:pPr>
              <a:endParaRPr lang="ru-RU" sz="1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9C7F7ABD-E121-45F5-B079-D6C0F9DD94EE}"/>
                </a:ext>
              </a:extLst>
            </p:cNvPr>
            <p:cNvCxnSpPr/>
            <p:nvPr/>
          </p:nvCxnSpPr>
          <p:spPr>
            <a:xfrm>
              <a:off x="6109377" y="532229"/>
              <a:ext cx="0" cy="1907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Прямая соединительная линия 2"/>
          <p:cNvCxnSpPr/>
          <p:nvPr/>
        </p:nvCxnSpPr>
        <p:spPr>
          <a:xfrm flipV="1">
            <a:off x="679583" y="4031918"/>
            <a:ext cx="10633166" cy="26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AAC8A9-F8A3-8223-C686-92E60562F2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BD351599-C8B0-492D-AFEB-CA7974C0A17B}"/>
              </a:ext>
            </a:extLst>
          </p:cNvPr>
          <p:cNvGrpSpPr/>
          <p:nvPr/>
        </p:nvGrpSpPr>
        <p:grpSpPr>
          <a:xfrm>
            <a:off x="7683102" y="4376087"/>
            <a:ext cx="3755524" cy="1208131"/>
            <a:chOff x="6045597" y="4519012"/>
            <a:chExt cx="3008497" cy="1208131"/>
          </a:xfrm>
        </p:grpSpPr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id="{49352124-5ABE-4C83-ACF1-67DA28B0C073}"/>
                </a:ext>
              </a:extLst>
            </p:cNvPr>
            <p:cNvCxnSpPr/>
            <p:nvPr/>
          </p:nvCxnSpPr>
          <p:spPr>
            <a:xfrm flipV="1">
              <a:off x="6428060" y="5718692"/>
              <a:ext cx="2456997" cy="8451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02B969B3-2004-4DE5-9DD4-6D6A84B4F427}"/>
                </a:ext>
              </a:extLst>
            </p:cNvPr>
            <p:cNvSpPr/>
            <p:nvPr/>
          </p:nvSpPr>
          <p:spPr>
            <a:xfrm>
              <a:off x="6475764" y="4679073"/>
              <a:ext cx="2578330" cy="1021570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4000"/>
                </a:lnSpc>
              </a:pPr>
              <a:r>
                <a:rPr lang="ru-RU" sz="800" b="1" u="sng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Проводимые Экспертизы: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финансово-экономическая;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Правовая;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ЗАЛОГОВАЯ;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5. Производственно-технологическая.</a:t>
              </a:r>
              <a:endParaRPr lang="ru-RU" sz="800" cap="all" dirty="0">
                <a:solidFill>
                  <a:srgbClr val="F0A22E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F3FDD48F-8954-4D34-A9E3-50074388ED4C}"/>
                </a:ext>
              </a:extLst>
            </p:cNvPr>
            <p:cNvSpPr/>
            <p:nvPr/>
          </p:nvSpPr>
          <p:spPr>
            <a:xfrm>
              <a:off x="6045597" y="4519012"/>
              <a:ext cx="461274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1600" dirty="0">
                <a:solidFill>
                  <a:srgbClr val="F1A2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77279E54-A9CD-4DBC-9F69-B4C8292CCEE2}"/>
                </a:ext>
              </a:extLst>
            </p:cNvPr>
            <p:cNvCxnSpPr/>
            <p:nvPr/>
          </p:nvCxnSpPr>
          <p:spPr>
            <a:xfrm>
              <a:off x="6437113" y="4670020"/>
              <a:ext cx="2458768" cy="1184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>
              <a:extLst>
                <a:ext uri="{FF2B5EF4-FFF2-40B4-BE49-F238E27FC236}">
                  <a16:creationId xmlns:a16="http://schemas.microsoft.com/office/drawing/2014/main" id="{D9B95E1A-2A0A-4A7D-881B-A06640CA762F}"/>
                </a:ext>
              </a:extLst>
            </p:cNvPr>
            <p:cNvCxnSpPr/>
            <p:nvPr/>
          </p:nvCxnSpPr>
          <p:spPr>
            <a:xfrm flipH="1">
              <a:off x="8903173" y="4661491"/>
              <a:ext cx="0" cy="1065652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>
              <a:extLst>
                <a:ext uri="{FF2B5EF4-FFF2-40B4-BE49-F238E27FC236}">
                  <a16:creationId xmlns:a16="http://schemas.microsoft.com/office/drawing/2014/main" id="{FA24F6F8-BFD5-409F-A4E3-A1C419580EA6}"/>
                </a:ext>
              </a:extLst>
            </p:cNvPr>
            <p:cNvCxnSpPr/>
            <p:nvPr/>
          </p:nvCxnSpPr>
          <p:spPr>
            <a:xfrm>
              <a:off x="6428060" y="5120386"/>
              <a:ext cx="0" cy="604389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>
              <a:extLst>
                <a:ext uri="{FF2B5EF4-FFF2-40B4-BE49-F238E27FC236}">
                  <a16:creationId xmlns:a16="http://schemas.microsoft.com/office/drawing/2014/main" id="{473C2245-16A7-40E0-B07E-1A0EF8F22A4B}"/>
                </a:ext>
              </a:extLst>
            </p:cNvPr>
            <p:cNvCxnSpPr>
              <a:cxnSpLocks/>
            </p:cNvCxnSpPr>
            <p:nvPr/>
          </p:nvCxnSpPr>
          <p:spPr>
            <a:xfrm>
              <a:off x="6428060" y="4679597"/>
              <a:ext cx="9008" cy="458197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79907A5B-5E2F-456C-A714-77EE0F93BE5F}"/>
              </a:ext>
            </a:extLst>
          </p:cNvPr>
          <p:cNvGrpSpPr/>
          <p:nvPr/>
        </p:nvGrpSpPr>
        <p:grpSpPr>
          <a:xfrm>
            <a:off x="1368495" y="728691"/>
            <a:ext cx="8601372" cy="5273244"/>
            <a:chOff x="-77282" y="926141"/>
            <a:chExt cx="8601372" cy="5273244"/>
          </a:xfrm>
        </p:grpSpPr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AA53B50B-FBBF-4384-8141-9FCE721C9AB5}"/>
                </a:ext>
              </a:extLst>
            </p:cNvPr>
            <p:cNvGrpSpPr/>
            <p:nvPr/>
          </p:nvGrpSpPr>
          <p:grpSpPr>
            <a:xfrm>
              <a:off x="-77282" y="926141"/>
              <a:ext cx="8601372" cy="5273244"/>
              <a:chOff x="-176865" y="1052883"/>
              <a:chExt cx="8601372" cy="5273244"/>
            </a:xfrm>
          </p:grpSpPr>
          <p:grpSp>
            <p:nvGrpSpPr>
              <p:cNvPr id="212" name="Группа 211">
                <a:extLst>
                  <a:ext uri="{FF2B5EF4-FFF2-40B4-BE49-F238E27FC236}">
                    <a16:creationId xmlns:a16="http://schemas.microsoft.com/office/drawing/2014/main" id="{B8908331-C348-42AE-AAC8-A81143209F4A}"/>
                  </a:ext>
                </a:extLst>
              </p:cNvPr>
              <p:cNvGrpSpPr/>
              <p:nvPr/>
            </p:nvGrpSpPr>
            <p:grpSpPr>
              <a:xfrm>
                <a:off x="-176865" y="1072344"/>
                <a:ext cx="8601372" cy="5253783"/>
                <a:chOff x="-176865" y="773580"/>
                <a:chExt cx="8601372" cy="5253783"/>
              </a:xfrm>
            </p:grpSpPr>
            <p:sp>
              <p:nvSpPr>
                <p:cNvPr id="222" name="Прямоугольник 221">
                  <a:extLst>
                    <a:ext uri="{FF2B5EF4-FFF2-40B4-BE49-F238E27FC236}">
                      <a16:creationId xmlns:a16="http://schemas.microsoft.com/office/drawing/2014/main" id="{FF0830B5-E79E-4EAE-A106-53E8828BF047}"/>
                    </a:ext>
                  </a:extLst>
                </p:cNvPr>
                <p:cNvSpPr/>
                <p:nvPr/>
              </p:nvSpPr>
              <p:spPr>
                <a:xfrm>
                  <a:off x="4934045" y="3384820"/>
                  <a:ext cx="27888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cap="all" dirty="0">
                      <a:solidFill>
                        <a:srgbClr val="F1A22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223" name="Прямоугольник 222">
                  <a:extLst>
                    <a:ext uri="{FF2B5EF4-FFF2-40B4-BE49-F238E27FC236}">
                      <a16:creationId xmlns:a16="http://schemas.microsoft.com/office/drawing/2014/main" id="{A812C3CF-89D6-4F3A-96BE-D6147F3F80F6}"/>
                    </a:ext>
                  </a:extLst>
                </p:cNvPr>
                <p:cNvSpPr/>
                <p:nvPr/>
              </p:nvSpPr>
              <p:spPr>
                <a:xfrm>
                  <a:off x="-176865" y="5611865"/>
                  <a:ext cx="2705943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Срок действия решения </a:t>
                  </a:r>
                </a:p>
                <a:p>
                  <a:pPr algn="ctr"/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Экспертного совета 2 месяца</a:t>
                  </a:r>
                </a:p>
              </p:txBody>
            </p:sp>
            <p:grpSp>
              <p:nvGrpSpPr>
                <p:cNvPr id="230" name="Группа 229">
                  <a:extLst>
                    <a:ext uri="{FF2B5EF4-FFF2-40B4-BE49-F238E27FC236}">
                      <a16:creationId xmlns:a16="http://schemas.microsoft.com/office/drawing/2014/main" id="{7BB1FE67-DA3B-4BB4-981B-1C35E8B76ABF}"/>
                    </a:ext>
                  </a:extLst>
                </p:cNvPr>
                <p:cNvGrpSpPr/>
                <p:nvPr/>
              </p:nvGrpSpPr>
              <p:grpSpPr>
                <a:xfrm>
                  <a:off x="211957" y="773580"/>
                  <a:ext cx="8212550" cy="4966383"/>
                  <a:chOff x="211957" y="773580"/>
                  <a:chExt cx="8212550" cy="4966383"/>
                </a:xfrm>
              </p:grpSpPr>
              <p:grpSp>
                <p:nvGrpSpPr>
                  <p:cNvPr id="231" name="Группа 230">
                    <a:extLst>
                      <a:ext uri="{FF2B5EF4-FFF2-40B4-BE49-F238E27FC236}">
                        <a16:creationId xmlns:a16="http://schemas.microsoft.com/office/drawing/2014/main" id="{206C7617-0393-4107-8CAA-9D8DF4CC3D90}"/>
                      </a:ext>
                    </a:extLst>
                  </p:cNvPr>
                  <p:cNvGrpSpPr/>
                  <p:nvPr/>
                </p:nvGrpSpPr>
                <p:grpSpPr>
                  <a:xfrm>
                    <a:off x="211957" y="1130313"/>
                    <a:ext cx="8212550" cy="4609650"/>
                    <a:chOff x="175744" y="1057886"/>
                    <a:chExt cx="8212550" cy="4609650"/>
                  </a:xfrm>
                </p:grpSpPr>
                <p:cxnSp>
                  <p:nvCxnSpPr>
                    <p:cNvPr id="238" name="Прямая соединительная линия 237">
                      <a:extLst>
                        <a:ext uri="{FF2B5EF4-FFF2-40B4-BE49-F238E27FC236}">
                          <a16:creationId xmlns:a16="http://schemas.microsoft.com/office/drawing/2014/main" id="{EF9693BD-9609-45C3-A68E-E30AC5E522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95881" y="3907889"/>
                      <a:ext cx="6808553" cy="1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9" name="Группа 238">
                      <a:extLst>
                        <a:ext uri="{FF2B5EF4-FFF2-40B4-BE49-F238E27FC236}">
                          <a16:creationId xmlns:a16="http://schemas.microsoft.com/office/drawing/2014/main" id="{4B879751-5D2C-4B5A-B1A0-DF4F877E34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5744" y="1057886"/>
                      <a:ext cx="8212550" cy="4609650"/>
                      <a:chOff x="21836" y="2495032"/>
                      <a:chExt cx="8212550" cy="4609650"/>
                    </a:xfrm>
                  </p:grpSpPr>
                  <p:sp>
                    <p:nvSpPr>
                      <p:cNvPr id="241" name="Овал 240">
                        <a:extLst>
                          <a:ext uri="{FF2B5EF4-FFF2-40B4-BE49-F238E27FC236}">
                            <a16:creationId xmlns:a16="http://schemas.microsoft.com/office/drawing/2014/main" id="{DC742AD9-8931-4729-BB2F-1E8BF8E4B3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8182" y="3680904"/>
                        <a:ext cx="169642" cy="166923"/>
                      </a:xfrm>
                      <a:prstGeom prst="ellipse">
                        <a:avLst/>
                      </a:prstGeom>
                      <a:solidFill>
                        <a:srgbClr val="F1A22F"/>
                      </a:solidFill>
                      <a:ln w="254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242" name="Группа 241">
                        <a:extLst>
                          <a:ext uri="{FF2B5EF4-FFF2-40B4-BE49-F238E27FC236}">
                            <a16:creationId xmlns:a16="http://schemas.microsoft.com/office/drawing/2014/main" id="{70BBCC0E-BF0F-44EC-8E36-DBBA551B91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836" y="2495032"/>
                        <a:ext cx="8212550" cy="4609650"/>
                        <a:chOff x="137751" y="1055423"/>
                        <a:chExt cx="8212550" cy="4609650"/>
                      </a:xfrm>
                    </p:grpSpPr>
                    <p:grpSp>
                      <p:nvGrpSpPr>
                        <p:cNvPr id="244" name="Группа 243">
                          <a:extLst>
                            <a:ext uri="{FF2B5EF4-FFF2-40B4-BE49-F238E27FC236}">
                              <a16:creationId xmlns:a16="http://schemas.microsoft.com/office/drawing/2014/main" id="{73E61F0D-E6CE-440B-A767-68753AA28D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7751" y="1067409"/>
                          <a:ext cx="1733585" cy="1176856"/>
                          <a:chOff x="183491" y="899131"/>
                          <a:chExt cx="1977763" cy="1358328"/>
                        </a:xfrm>
                      </p:grpSpPr>
                      <p:sp>
                        <p:nvSpPr>
                          <p:cNvPr id="333" name="Овал 332">
                            <a:extLst>
                              <a:ext uri="{FF2B5EF4-FFF2-40B4-BE49-F238E27FC236}">
                                <a16:creationId xmlns:a16="http://schemas.microsoft.com/office/drawing/2014/main" id="{3F3755E2-4DAC-4299-96BA-A78DA3F72E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9642" y="899131"/>
                            <a:ext cx="942055" cy="890359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60000"/>
                            </a:schemeClr>
                          </a:solidFill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accent2">
                                <a:lumMod val="20000"/>
                                <a:lumOff val="8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pic>
                        <p:nvPicPr>
                          <p:cNvPr id="334" name="Рисунок 333">
                            <a:extLst>
                              <a:ext uri="{FF2B5EF4-FFF2-40B4-BE49-F238E27FC236}">
                                <a16:creationId xmlns:a16="http://schemas.microsoft.com/office/drawing/2014/main" id="{ED1AC146-CA4D-412F-BE03-FAE929C27CCB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 cstate="email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duotone>
                              <a:prstClr val="black"/>
                              <a:schemeClr val="accent6">
                                <a:lumMod val="20000"/>
                                <a:lumOff val="80000"/>
                                <a:tint val="45000"/>
                                <a:satMod val="400000"/>
                              </a:schemeClr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/>
                        </p:blipFill>
                        <p:spPr>
                          <a:xfrm>
                            <a:off x="922381" y="937029"/>
                            <a:ext cx="616574" cy="69442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sp>
                        <p:nvSpPr>
                          <p:cNvPr id="335" name="Прямоугольник 334">
                            <a:extLst>
                              <a:ext uri="{FF2B5EF4-FFF2-40B4-BE49-F238E27FC236}">
                                <a16:creationId xmlns:a16="http://schemas.microsoft.com/office/drawing/2014/main" id="{092229CF-5E10-4221-82F7-40E39CD7A4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3491" y="1777891"/>
                            <a:ext cx="1977763" cy="47956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cap="all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Субъект промышленности</a:t>
                            </a:r>
                          </a:p>
                        </p:txBody>
                      </p:sp>
                    </p:grpSp>
                    <p:sp>
                      <p:nvSpPr>
                        <p:cNvPr id="245" name="Прямоугольник 244">
                          <a:extLst>
                            <a:ext uri="{FF2B5EF4-FFF2-40B4-BE49-F238E27FC236}">
                              <a16:creationId xmlns:a16="http://schemas.microsoft.com/office/drawing/2014/main" id="{83BDE452-CB93-48CF-A0FD-4F7D6D3B43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97988" y="1279525"/>
                          <a:ext cx="2314757" cy="900246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ru-RU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Лично, почтой</a:t>
                          </a:r>
                        </a:p>
                        <a:p>
                          <a:endPara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ru-RU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Формы на официальном </a:t>
                          </a:r>
                        </a:p>
                        <a:p>
                          <a:r>
                            <a:rPr lang="ru-RU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сайте Фонда развития Югры</a:t>
                          </a:r>
                        </a:p>
                        <a:p>
                          <a:r>
                            <a:rPr lang="en-US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4"/>
                            </a:rPr>
                            <a:t>www.fondugra.ru</a:t>
                          </a:r>
                          <a:r>
                            <a:rPr lang="en-US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46" name="Овал 245">
                          <a:extLst>
                            <a:ext uri="{FF2B5EF4-FFF2-40B4-BE49-F238E27FC236}">
                              <a16:creationId xmlns:a16="http://schemas.microsoft.com/office/drawing/2014/main" id="{D2CBD895-7191-41E1-9075-E6B69533BE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226" y="2202646"/>
                          <a:ext cx="267454" cy="262550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cxnSp>
                      <p:nvCxnSpPr>
                        <p:cNvPr id="247" name="Прямая соединительная линия 246">
                          <a:extLst>
                            <a:ext uri="{FF2B5EF4-FFF2-40B4-BE49-F238E27FC236}">
                              <a16:creationId xmlns:a16="http://schemas.microsoft.com/office/drawing/2014/main" id="{34FB4EA8-AD41-443F-9F5F-D82383AC3543}"/>
                            </a:ext>
                          </a:extLst>
                        </p:cNvPr>
                        <p:cNvCxnSpPr>
                          <a:endCxn id="254" idx="0"/>
                        </p:cNvCxnSpPr>
                        <p:nvPr/>
                      </p:nvCxnSpPr>
                      <p:spPr>
                        <a:xfrm flipV="1">
                          <a:off x="1130627" y="2332650"/>
                          <a:ext cx="6637225" cy="438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8" name="Овал 247">
                          <a:extLst>
                            <a:ext uri="{FF2B5EF4-FFF2-40B4-BE49-F238E27FC236}">
                              <a16:creationId xmlns:a16="http://schemas.microsoft.com/office/drawing/2014/main" id="{CC841EFA-6597-4861-8085-D888E96F3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95934" y="2257642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9" name="Нашивка 21">
                          <a:extLst>
                            <a:ext uri="{FF2B5EF4-FFF2-40B4-BE49-F238E27FC236}">
                              <a16:creationId xmlns:a16="http://schemas.microsoft.com/office/drawing/2014/main" id="{392A6974-DF48-4574-AF14-6C9AD9BF88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7273" y="22091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50" name="Группа 249">
                          <a:extLst>
                            <a:ext uri="{FF2B5EF4-FFF2-40B4-BE49-F238E27FC236}">
                              <a16:creationId xmlns:a16="http://schemas.microsoft.com/office/drawing/2014/main" id="{617A3982-DD3A-4D91-AF83-7208569328B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30418" y="1218762"/>
                          <a:ext cx="1352575" cy="1077541"/>
                          <a:chOff x="1737622" y="1132853"/>
                          <a:chExt cx="1352575" cy="1077541"/>
                        </a:xfrm>
                      </p:grpSpPr>
                      <p:sp>
                        <p:nvSpPr>
                          <p:cNvPr id="329" name="Прямоугольник 328">
                            <a:extLst>
                              <a:ext uri="{FF2B5EF4-FFF2-40B4-BE49-F238E27FC236}">
                                <a16:creationId xmlns:a16="http://schemas.microsoft.com/office/drawing/2014/main" id="{7F42023C-9C0E-46BA-A950-700D3AB93B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37622" y="1748729"/>
                            <a:ext cx="1352575" cy="461665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800" b="1" cap="all" dirty="0" err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Заявка+резюме</a:t>
                            </a:r>
                            <a:r>
                              <a:rPr lang="ru-RU" sz="800" b="1" cap="all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 проекта+ </a:t>
                            </a:r>
                            <a:r>
                              <a:rPr lang="ru-RU" sz="800" b="1" cap="all" dirty="0" err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финотчетность</a:t>
                            </a:r>
                            <a:endParaRPr lang="ru-RU" sz="800" b="1" cap="all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330" name="Группа 329">
                            <a:extLst>
                              <a:ext uri="{FF2B5EF4-FFF2-40B4-BE49-F238E27FC236}">
                                <a16:creationId xmlns:a16="http://schemas.microsoft.com/office/drawing/2014/main" id="{5D8229DF-0919-4F56-B0CF-7284F07B7B3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0653" y="1132853"/>
                            <a:ext cx="556408" cy="546270"/>
                            <a:chOff x="4955431" y="967307"/>
                            <a:chExt cx="600975" cy="582722"/>
                          </a:xfrm>
                        </p:grpSpPr>
                        <p:sp>
                          <p:nvSpPr>
                            <p:cNvPr id="331" name="Овал 330">
                              <a:extLst>
                                <a:ext uri="{FF2B5EF4-FFF2-40B4-BE49-F238E27FC236}">
                                  <a16:creationId xmlns:a16="http://schemas.microsoft.com/office/drawing/2014/main" id="{C01D6390-644F-4C74-983B-8B37D724813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55431" y="967307"/>
                              <a:ext cx="600975" cy="582722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60000"/>
                              </a:schemeClr>
                            </a:solidFill>
                            <a:ln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bg2">
                                  <a:lumMod val="9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pic>
                          <p:nvPicPr>
                            <p:cNvPr id="332" name="Рисунок 331">
                              <a:extLst>
                                <a:ext uri="{FF2B5EF4-FFF2-40B4-BE49-F238E27FC236}">
                                  <a16:creationId xmlns:a16="http://schemas.microsoft.com/office/drawing/2014/main" id="{BC5871EA-DF39-4EBD-86C9-A1C212CF9331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email">
                              <a:clrChange>
                                <a:clrFrom>
                                  <a:srgbClr val="000000">
                                    <a:alpha val="0"/>
                                  </a:srgbClr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51793" y="1092689"/>
                              <a:ext cx="276411" cy="317997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251" name="Группа 250">
                          <a:extLst>
                            <a:ext uri="{FF2B5EF4-FFF2-40B4-BE49-F238E27FC236}">
                              <a16:creationId xmlns:a16="http://schemas.microsoft.com/office/drawing/2014/main" id="{3968F851-EB2B-422E-A4CF-BEAFD37D48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759396" y="1075376"/>
                          <a:ext cx="1330765" cy="1157302"/>
                          <a:chOff x="4759396" y="1075376"/>
                          <a:chExt cx="1330765" cy="1157302"/>
                        </a:xfrm>
                      </p:grpSpPr>
                      <p:grpSp>
                        <p:nvGrpSpPr>
                          <p:cNvPr id="323" name="Группа 322">
                            <a:extLst>
                              <a:ext uri="{FF2B5EF4-FFF2-40B4-BE49-F238E27FC236}">
                                <a16:creationId xmlns:a16="http://schemas.microsoft.com/office/drawing/2014/main" id="{CE3B1D50-5DE1-415C-9220-AF2C4333AEF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759396" y="1075376"/>
                            <a:ext cx="1330765" cy="1157302"/>
                            <a:chOff x="523054" y="867784"/>
                            <a:chExt cx="1518205" cy="1335758"/>
                          </a:xfrm>
                        </p:grpSpPr>
                        <p:sp>
                          <p:nvSpPr>
                            <p:cNvPr id="327" name="Овал 326">
                              <a:extLst>
                                <a:ext uri="{FF2B5EF4-FFF2-40B4-BE49-F238E27FC236}">
                                  <a16:creationId xmlns:a16="http://schemas.microsoft.com/office/drawing/2014/main" id="{DD6D5912-4F5E-419E-BBA1-586A58C2054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00953" y="867784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328" name="Прямоугольник 327">
                              <a:extLst>
                                <a:ext uri="{FF2B5EF4-FFF2-40B4-BE49-F238E27FC236}">
                                  <a16:creationId xmlns:a16="http://schemas.microsoft.com/office/drawing/2014/main" id="{DA30469F-DE6D-4FB8-B5DF-A384515F66C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3054" y="1723974"/>
                              <a:ext cx="1518205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cap="all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Экспресс-оценка</a:t>
                              </a:r>
                            </a:p>
                          </p:txBody>
                        </p:sp>
                      </p:grpSp>
                      <p:grpSp>
                        <p:nvGrpSpPr>
                          <p:cNvPr id="324" name="Группа 323">
                            <a:extLst>
                              <a:ext uri="{FF2B5EF4-FFF2-40B4-BE49-F238E27FC236}">
                                <a16:creationId xmlns:a16="http://schemas.microsoft.com/office/drawing/2014/main" id="{BCF778F7-21FA-4E17-8352-7699F00C97D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137655" y="1183537"/>
                            <a:ext cx="556408" cy="546270"/>
                            <a:chOff x="4878395" y="976172"/>
                            <a:chExt cx="600975" cy="582722"/>
                          </a:xfrm>
                        </p:grpSpPr>
                        <p:sp>
                          <p:nvSpPr>
                            <p:cNvPr id="325" name="Овал 324">
                              <a:extLst>
                                <a:ext uri="{FF2B5EF4-FFF2-40B4-BE49-F238E27FC236}">
                                  <a16:creationId xmlns:a16="http://schemas.microsoft.com/office/drawing/2014/main" id="{38EF1276-C4DF-4200-A868-185DBC358F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78395" y="976172"/>
                              <a:ext cx="600975" cy="582722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60000"/>
                              </a:schemeClr>
                            </a:solidFill>
                            <a:ln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bg2">
                                  <a:lumMod val="9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pic>
                          <p:nvPicPr>
                            <p:cNvPr id="326" name="Рисунок 325">
                              <a:extLst>
                                <a:ext uri="{FF2B5EF4-FFF2-40B4-BE49-F238E27FC236}">
                                  <a16:creationId xmlns:a16="http://schemas.microsoft.com/office/drawing/2014/main" id="{8C4FBACF-C2EA-4E88-B8CF-CC396DDBA958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email">
                              <a:clrChange>
                                <a:clrFrom>
                                  <a:srgbClr val="000000">
                                    <a:alpha val="0"/>
                                  </a:srgbClr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83025" y="1102198"/>
                              <a:ext cx="276411" cy="31799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grpSp>
                    </p:grpSp>
                    <p:sp>
                      <p:nvSpPr>
                        <p:cNvPr id="252" name="Овал 251">
                          <a:extLst>
                            <a:ext uri="{FF2B5EF4-FFF2-40B4-BE49-F238E27FC236}">
                              <a16:creationId xmlns:a16="http://schemas.microsoft.com/office/drawing/2014/main" id="{901EF062-2134-4E2F-9377-24D935A291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58511" y="2255733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4" name="Дуга 253">
                          <a:extLst>
                            <a:ext uri="{FF2B5EF4-FFF2-40B4-BE49-F238E27FC236}">
                              <a16:creationId xmlns:a16="http://schemas.microsoft.com/office/drawing/2014/main" id="{A2608C00-AD18-4536-A742-E6E6A480CC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22964" y="2332414"/>
                          <a:ext cx="912121" cy="1575475"/>
                        </a:xfrm>
                        <a:prstGeom prst="arc">
                          <a:avLst>
                            <a:gd name="adj1" fmla="val 16151231"/>
                            <a:gd name="adj2" fmla="val 5484206"/>
                          </a:avLst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5" name="Нашивка 60">
                          <a:extLst>
                            <a:ext uri="{FF2B5EF4-FFF2-40B4-BE49-F238E27FC236}">
                              <a16:creationId xmlns:a16="http://schemas.microsoft.com/office/drawing/2014/main" id="{219BA1E2-7926-47EC-9972-591FA2481A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8083611" y="29376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6" name="Овал 255">
                          <a:extLst>
                            <a:ext uri="{FF2B5EF4-FFF2-40B4-BE49-F238E27FC236}">
                              <a16:creationId xmlns:a16="http://schemas.microsoft.com/office/drawing/2014/main" id="{30ADB3F9-24FC-442B-A708-72A80C27D2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8285" y="3824427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7" name="Овал 256">
                          <a:extLst>
                            <a:ext uri="{FF2B5EF4-FFF2-40B4-BE49-F238E27FC236}">
                              <a16:creationId xmlns:a16="http://schemas.microsoft.com/office/drawing/2014/main" id="{F266971B-94E7-41F7-9394-C439F63AB5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14878" y="3824426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8" name="Овал 257">
                          <a:extLst>
                            <a:ext uri="{FF2B5EF4-FFF2-40B4-BE49-F238E27FC236}">
                              <a16:creationId xmlns:a16="http://schemas.microsoft.com/office/drawing/2014/main" id="{A91DDF85-5652-4AF6-B629-30D85847D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71076" y="3814998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260" name="Группа 259">
                          <a:extLst>
                            <a:ext uri="{FF2B5EF4-FFF2-40B4-BE49-F238E27FC236}">
                              <a16:creationId xmlns:a16="http://schemas.microsoft.com/office/drawing/2014/main" id="{AFFAF508-5292-4017-B4E8-D76CDEF004A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79325" y="2690312"/>
                          <a:ext cx="1330765" cy="1148248"/>
                          <a:chOff x="19549" y="902007"/>
                          <a:chExt cx="1518205" cy="1325309"/>
                        </a:xfrm>
                      </p:grpSpPr>
                      <p:sp>
                        <p:nvSpPr>
                          <p:cNvPr id="321" name="Овал 320">
                            <a:extLst>
                              <a:ext uri="{FF2B5EF4-FFF2-40B4-BE49-F238E27FC236}">
                                <a16:creationId xmlns:a16="http://schemas.microsoft.com/office/drawing/2014/main" id="{55412D2B-A7B6-4065-9F2B-358CCE7D44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7448" y="902007"/>
                            <a:ext cx="942055" cy="890358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60000"/>
                            </a:schemeClr>
                          </a:solidFill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accent2">
                                <a:lumMod val="20000"/>
                                <a:lumOff val="8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322" name="Прямоугольник 321">
                            <a:extLst>
                              <a:ext uri="{FF2B5EF4-FFF2-40B4-BE49-F238E27FC236}">
                                <a16:creationId xmlns:a16="http://schemas.microsoft.com/office/drawing/2014/main" id="{141C3305-5276-4931-BEA7-C1BAC130EE1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9549" y="1747748"/>
                            <a:ext cx="1518205" cy="47956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cap="all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Экспертный совет</a:t>
                            </a:r>
                          </a:p>
                        </p:txBody>
                      </p:sp>
                    </p:grpSp>
                    <p:sp>
                      <p:nvSpPr>
                        <p:cNvPr id="262" name="Дуга 261">
                          <a:extLst>
                            <a:ext uri="{FF2B5EF4-FFF2-40B4-BE49-F238E27FC236}">
                              <a16:creationId xmlns:a16="http://schemas.microsoft.com/office/drawing/2014/main" id="{9A2249D7-1A47-48A2-9D6F-67163B6F23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544380" y="3907887"/>
                          <a:ext cx="912121" cy="1575475"/>
                        </a:xfrm>
                        <a:prstGeom prst="arc">
                          <a:avLst>
                            <a:gd name="adj1" fmla="val 16151231"/>
                            <a:gd name="adj2" fmla="val 5484206"/>
                          </a:avLst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cxnSp>
                      <p:nvCxnSpPr>
                        <p:cNvPr id="264" name="Прямая соединительная линия 263">
                          <a:extLst>
                            <a:ext uri="{FF2B5EF4-FFF2-40B4-BE49-F238E27FC236}">
                              <a16:creationId xmlns:a16="http://schemas.microsoft.com/office/drawing/2014/main" id="{C8B41AAA-CC74-48D8-BDBA-64D75FC01BEE}"/>
                            </a:ext>
                          </a:extLst>
                        </p:cNvPr>
                        <p:cNvCxnSpPr>
                          <a:endCxn id="281" idx="2"/>
                        </p:cNvCxnSpPr>
                        <p:nvPr/>
                      </p:nvCxnSpPr>
                      <p:spPr>
                        <a:xfrm>
                          <a:off x="995881" y="5483362"/>
                          <a:ext cx="2137554" cy="20063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6" name="Овал 265">
                          <a:extLst>
                            <a:ext uri="{FF2B5EF4-FFF2-40B4-BE49-F238E27FC236}">
                              <a16:creationId xmlns:a16="http://schemas.microsoft.com/office/drawing/2014/main" id="{EFCB97AF-1572-446B-B496-F954E19B6D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5953" y="5391214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277" name="Группа 276">
                          <a:extLst>
                            <a:ext uri="{FF2B5EF4-FFF2-40B4-BE49-F238E27FC236}">
                              <a16:creationId xmlns:a16="http://schemas.microsoft.com/office/drawing/2014/main" id="{3B7C1E82-BED2-48B3-80E7-A44998DFC99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33490" y="4231515"/>
                          <a:ext cx="1330765" cy="1139195"/>
                          <a:chOff x="4759396" y="1075375"/>
                          <a:chExt cx="1330765" cy="1139195"/>
                        </a:xfrm>
                      </p:grpSpPr>
                      <p:grpSp>
                        <p:nvGrpSpPr>
                          <p:cNvPr id="317" name="Группа 316">
                            <a:extLst>
                              <a:ext uri="{FF2B5EF4-FFF2-40B4-BE49-F238E27FC236}">
                                <a16:creationId xmlns:a16="http://schemas.microsoft.com/office/drawing/2014/main" id="{1CE4FBA8-554C-4702-A8D7-700103A468C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759396" y="1075375"/>
                            <a:ext cx="1330765" cy="1139195"/>
                            <a:chOff x="523054" y="867784"/>
                            <a:chExt cx="1518205" cy="1314860"/>
                          </a:xfrm>
                        </p:grpSpPr>
                        <p:sp>
                          <p:nvSpPr>
                            <p:cNvPr id="319" name="Овал 318">
                              <a:extLst>
                                <a:ext uri="{FF2B5EF4-FFF2-40B4-BE49-F238E27FC236}">
                                  <a16:creationId xmlns:a16="http://schemas.microsoft.com/office/drawing/2014/main" id="{1FDCB9D3-653E-4B07-9AF4-90AC17A6C76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00953" y="867784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320" name="Прямоугольник 319">
                              <a:extLst>
                                <a:ext uri="{FF2B5EF4-FFF2-40B4-BE49-F238E27FC236}">
                                  <a16:creationId xmlns:a16="http://schemas.microsoft.com/office/drawing/2014/main" id="{3ADDC111-C612-4359-8EDE-8CF7B561727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3054" y="1703076"/>
                              <a:ext cx="1518205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cap="all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Проект одобрен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18" name="Овал 317">
                            <a:extLst>
                              <a:ext uri="{FF2B5EF4-FFF2-40B4-BE49-F238E27FC236}">
                                <a16:creationId xmlns:a16="http://schemas.microsoft.com/office/drawing/2014/main" id="{0F05D56D-C1A5-41DC-B219-D861181FED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137655" y="1183537"/>
                            <a:ext cx="556408" cy="54627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alpha val="60000"/>
                            </a:schemeClr>
                          </a:solidFill>
                          <a:ln>
                            <a:solidFill>
                              <a:schemeClr val="bg2">
                                <a:lumMod val="9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bg2">
                                <a:lumMod val="9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278" name="Нашивка 97">
                          <a:extLst>
                            <a:ext uri="{FF2B5EF4-FFF2-40B4-BE49-F238E27FC236}">
                              <a16:creationId xmlns:a16="http://schemas.microsoft.com/office/drawing/2014/main" id="{95905BB6-230B-4BBD-B040-F5E6D9F49A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3956" y="44567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9" name="Нашивка 98">
                          <a:extLst>
                            <a:ext uri="{FF2B5EF4-FFF2-40B4-BE49-F238E27FC236}">
                              <a16:creationId xmlns:a16="http://schemas.microsoft.com/office/drawing/2014/main" id="{57CF4805-6506-4532-9256-461EE4A283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5508422" y="3776063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0" name="Нашивка 99">
                          <a:extLst>
                            <a:ext uri="{FF2B5EF4-FFF2-40B4-BE49-F238E27FC236}">
                              <a16:creationId xmlns:a16="http://schemas.microsoft.com/office/drawing/2014/main" id="{34516146-4534-4069-A3BA-EEE9F5E33E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928549" y="3784626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1" name="Овал 280">
                          <a:extLst>
                            <a:ext uri="{FF2B5EF4-FFF2-40B4-BE49-F238E27FC236}">
                              <a16:creationId xmlns:a16="http://schemas.microsoft.com/office/drawing/2014/main" id="{9BE51677-3AE0-405E-A41C-1CE2964FE0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33435" y="5388816"/>
                          <a:ext cx="244994" cy="229217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282" name="Группа 281">
                          <a:extLst>
                            <a:ext uri="{FF2B5EF4-FFF2-40B4-BE49-F238E27FC236}">
                              <a16:creationId xmlns:a16="http://schemas.microsoft.com/office/drawing/2014/main" id="{E34B7764-12A5-4812-B7A5-01E377DC32F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083940" y="1055423"/>
                          <a:ext cx="2176716" cy="1174286"/>
                          <a:chOff x="6083940" y="1055423"/>
                          <a:chExt cx="2176716" cy="1174286"/>
                        </a:xfrm>
                      </p:grpSpPr>
                      <p:grpSp>
                        <p:nvGrpSpPr>
                          <p:cNvPr id="309" name="Группа 308">
                            <a:extLst>
                              <a:ext uri="{FF2B5EF4-FFF2-40B4-BE49-F238E27FC236}">
                                <a16:creationId xmlns:a16="http://schemas.microsoft.com/office/drawing/2014/main" id="{C9998117-5410-49F6-9C7E-44C939F7D9D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083940" y="1055423"/>
                            <a:ext cx="2176716" cy="1174286"/>
                            <a:chOff x="3769183" y="1084428"/>
                            <a:chExt cx="2176716" cy="1174286"/>
                          </a:xfrm>
                        </p:grpSpPr>
                        <p:grpSp>
                          <p:nvGrpSpPr>
                            <p:cNvPr id="311" name="Группа 310">
                              <a:extLst>
                                <a:ext uri="{FF2B5EF4-FFF2-40B4-BE49-F238E27FC236}">
                                  <a16:creationId xmlns:a16="http://schemas.microsoft.com/office/drawing/2014/main" id="{9E098AE0-129B-4E6A-9C49-16793648355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769183" y="1084428"/>
                              <a:ext cx="2176716" cy="1174286"/>
                              <a:chOff x="-606631" y="878233"/>
                              <a:chExt cx="2483309" cy="1355362"/>
                            </a:xfrm>
                          </p:grpSpPr>
                          <p:sp>
                            <p:nvSpPr>
                              <p:cNvPr id="315" name="Овал 314">
                                <a:extLst>
                                  <a:ext uri="{FF2B5EF4-FFF2-40B4-BE49-F238E27FC236}">
                                    <a16:creationId xmlns:a16="http://schemas.microsoft.com/office/drawing/2014/main" id="{4E572C65-C1FE-4246-8D43-4911A1A35FA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19267" y="878233"/>
                                <a:ext cx="942054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316" name="Прямоугольник 315">
                                <a:extLst>
                                  <a:ext uri="{FF2B5EF4-FFF2-40B4-BE49-F238E27FC236}">
                                    <a16:creationId xmlns:a16="http://schemas.microsoft.com/office/drawing/2014/main" id="{843F9652-FAE0-462A-B822-A36345E08C2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606631" y="1754027"/>
                                <a:ext cx="2483309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cap="all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Подготовка комплекта документов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312" name="Группа 311">
                              <a:extLst>
                                <a:ext uri="{FF2B5EF4-FFF2-40B4-BE49-F238E27FC236}">
                                  <a16:creationId xmlns:a16="http://schemas.microsoft.com/office/drawing/2014/main" id="{FF627C05-F170-416E-8053-C10B4B775BA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540130" y="1192590"/>
                              <a:ext cx="556408" cy="546270"/>
                              <a:chOff x="4233011" y="985829"/>
                              <a:chExt cx="600975" cy="582722"/>
                            </a:xfrm>
                          </p:grpSpPr>
                          <p:sp>
                            <p:nvSpPr>
                              <p:cNvPr id="313" name="Овал 312">
                                <a:extLst>
                                  <a:ext uri="{FF2B5EF4-FFF2-40B4-BE49-F238E27FC236}">
                                    <a16:creationId xmlns:a16="http://schemas.microsoft.com/office/drawing/2014/main" id="{F1AEE16C-653A-4979-9958-AB3001FCC6C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233011" y="985829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314" name="Рисунок 313">
                                <a:extLst>
                                  <a:ext uri="{FF2B5EF4-FFF2-40B4-BE49-F238E27FC236}">
                                    <a16:creationId xmlns:a16="http://schemas.microsoft.com/office/drawing/2014/main" id="{3963B81B-5110-4679-BD0F-1CE87A65C937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55961" y="1054616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310" name="Рисунок 309">
                            <a:extLst>
                              <a:ext uri="{FF2B5EF4-FFF2-40B4-BE49-F238E27FC236}">
                                <a16:creationId xmlns:a16="http://schemas.microsoft.com/office/drawing/2014/main" id="{BE0FE9B8-3C61-4B6E-90D8-6095953E656A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094760" y="1341751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grpSp>
                      <p:nvGrpSpPr>
                        <p:cNvPr id="283" name="Группа 282">
                          <a:extLst>
                            <a:ext uri="{FF2B5EF4-FFF2-40B4-BE49-F238E27FC236}">
                              <a16:creationId xmlns:a16="http://schemas.microsoft.com/office/drawing/2014/main" id="{EFC6EC03-0ABB-4336-A845-A90BA6907A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11897" y="2674196"/>
                          <a:ext cx="1330765" cy="1157301"/>
                          <a:chOff x="5900489" y="2627613"/>
                          <a:chExt cx="1330765" cy="1157301"/>
                        </a:xfrm>
                      </p:grpSpPr>
                      <p:grpSp>
                        <p:nvGrpSpPr>
                          <p:cNvPr id="301" name="Группа 300">
                            <a:extLst>
                              <a:ext uri="{FF2B5EF4-FFF2-40B4-BE49-F238E27FC236}">
                                <a16:creationId xmlns:a16="http://schemas.microsoft.com/office/drawing/2014/main" id="{1DC8E2DD-3F83-420E-8C75-8B4F026CA0A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00489" y="2627613"/>
                            <a:ext cx="1330765" cy="1157301"/>
                            <a:chOff x="4342934" y="1075375"/>
                            <a:chExt cx="1330765" cy="1157301"/>
                          </a:xfrm>
                        </p:grpSpPr>
                        <p:grpSp>
                          <p:nvGrpSpPr>
                            <p:cNvPr id="303" name="Группа 302">
                              <a:extLst>
                                <a:ext uri="{FF2B5EF4-FFF2-40B4-BE49-F238E27FC236}">
                                  <a16:creationId xmlns:a16="http://schemas.microsoft.com/office/drawing/2014/main" id="{FF8C3BAC-44CB-4D28-8906-AB1558ACD81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342934" y="1075375"/>
                              <a:ext cx="1330765" cy="1157301"/>
                              <a:chOff x="47931" y="867784"/>
                              <a:chExt cx="1518205" cy="1335758"/>
                            </a:xfrm>
                          </p:grpSpPr>
                          <p:sp>
                            <p:nvSpPr>
                              <p:cNvPr id="307" name="Овал 306">
                                <a:extLst>
                                  <a:ext uri="{FF2B5EF4-FFF2-40B4-BE49-F238E27FC236}">
                                    <a16:creationId xmlns:a16="http://schemas.microsoft.com/office/drawing/2014/main" id="{B860F968-2503-47AE-BFC5-D2486E26519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25828" y="867784"/>
                                <a:ext cx="942055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308" name="Прямоугольник 307">
                                <a:extLst>
                                  <a:ext uri="{FF2B5EF4-FFF2-40B4-BE49-F238E27FC236}">
                                    <a16:creationId xmlns:a16="http://schemas.microsoft.com/office/drawing/2014/main" id="{67B77681-FC96-441B-B7EF-AF024DA503A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931" y="1723974"/>
                                <a:ext cx="1518205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cap="all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Входная экспертиза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304" name="Группа 303">
                              <a:extLst>
                                <a:ext uri="{FF2B5EF4-FFF2-40B4-BE49-F238E27FC236}">
                                  <a16:creationId xmlns:a16="http://schemas.microsoft.com/office/drawing/2014/main" id="{A220F9B9-C3DC-4F48-A0DD-55FA57AE90A2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721193" y="1183537"/>
                              <a:ext cx="556408" cy="546270"/>
                              <a:chOff x="4428575" y="976172"/>
                              <a:chExt cx="600975" cy="582722"/>
                            </a:xfrm>
                          </p:grpSpPr>
                          <p:sp>
                            <p:nvSpPr>
                              <p:cNvPr id="305" name="Овал 304">
                                <a:extLst>
                                  <a:ext uri="{FF2B5EF4-FFF2-40B4-BE49-F238E27FC236}">
                                    <a16:creationId xmlns:a16="http://schemas.microsoft.com/office/drawing/2014/main" id="{68C7A04B-0A36-45F7-B1DF-C7FC7F30EA9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428575" y="976172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306" name="Рисунок 305">
                                <a:extLst>
                                  <a:ext uri="{FF2B5EF4-FFF2-40B4-BE49-F238E27FC236}">
                                    <a16:creationId xmlns:a16="http://schemas.microsoft.com/office/drawing/2014/main" id="{1091AFA6-F906-4F1D-9ECA-9B969582D242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535166" y="1044865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302" name="Рисунок 301">
                            <a:extLst>
                              <a:ext uri="{FF2B5EF4-FFF2-40B4-BE49-F238E27FC236}">
                                <a16:creationId xmlns:a16="http://schemas.microsoft.com/office/drawing/2014/main" id="{BAB7542A-CC28-417A-9872-06388576C9A6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492899" y="2918901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grpSp>
                      <p:nvGrpSpPr>
                        <p:cNvPr id="284" name="Группа 283">
                          <a:extLst>
                            <a:ext uri="{FF2B5EF4-FFF2-40B4-BE49-F238E27FC236}">
                              <a16:creationId xmlns:a16="http://schemas.microsoft.com/office/drawing/2014/main" id="{5C12E633-3153-4A13-BF3C-147CA948FBB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739618" y="2663056"/>
                          <a:ext cx="1330765" cy="1166354"/>
                          <a:chOff x="3739618" y="2663056"/>
                          <a:chExt cx="1330765" cy="1166354"/>
                        </a:xfrm>
                      </p:grpSpPr>
                      <p:grpSp>
                        <p:nvGrpSpPr>
                          <p:cNvPr id="293" name="Группа 292">
                            <a:extLst>
                              <a:ext uri="{FF2B5EF4-FFF2-40B4-BE49-F238E27FC236}">
                                <a16:creationId xmlns:a16="http://schemas.microsoft.com/office/drawing/2014/main" id="{7234B580-940A-46D3-B566-9644805AF59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739618" y="2663056"/>
                            <a:ext cx="1330765" cy="1166354"/>
                            <a:chOff x="4677916" y="1075375"/>
                            <a:chExt cx="1330765" cy="1166354"/>
                          </a:xfrm>
                        </p:grpSpPr>
                        <p:grpSp>
                          <p:nvGrpSpPr>
                            <p:cNvPr id="295" name="Группа 294">
                              <a:extLst>
                                <a:ext uri="{FF2B5EF4-FFF2-40B4-BE49-F238E27FC236}">
                                  <a16:creationId xmlns:a16="http://schemas.microsoft.com/office/drawing/2014/main" id="{EC6F94DA-EC88-49B9-B2C2-CB67E94F283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677916" y="1075375"/>
                              <a:ext cx="1330765" cy="1166354"/>
                              <a:chOff x="430098" y="867784"/>
                              <a:chExt cx="1518205" cy="1346207"/>
                            </a:xfrm>
                          </p:grpSpPr>
                          <p:sp>
                            <p:nvSpPr>
                              <p:cNvPr id="299" name="Овал 298">
                                <a:extLst>
                                  <a:ext uri="{FF2B5EF4-FFF2-40B4-BE49-F238E27FC236}">
                                    <a16:creationId xmlns:a16="http://schemas.microsoft.com/office/drawing/2014/main" id="{43E828C2-B163-46B2-BC94-CC3B15CF696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07998" y="867784"/>
                                <a:ext cx="942055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300" name="Прямоугольник 299">
                                <a:extLst>
                                  <a:ext uri="{FF2B5EF4-FFF2-40B4-BE49-F238E27FC236}">
                                    <a16:creationId xmlns:a16="http://schemas.microsoft.com/office/drawing/2014/main" id="{3721DADB-2576-4D2B-AC32-7D2C59036FC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30098" y="1734423"/>
                                <a:ext cx="1518205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cap="all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Комплексная</a:t>
                                </a:r>
                              </a:p>
                              <a:p>
                                <a:pPr algn="ctr"/>
                                <a:r>
                                  <a:rPr lang="ru-RU" sz="1050" b="1" cap="all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Экспертиза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296" name="Группа 295">
                              <a:extLst>
                                <a:ext uri="{FF2B5EF4-FFF2-40B4-BE49-F238E27FC236}">
                                  <a16:creationId xmlns:a16="http://schemas.microsoft.com/office/drawing/2014/main" id="{C2629FEE-EF16-45DE-A6AF-D64C40FC6B2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056175" y="1183537"/>
                              <a:ext cx="556408" cy="546270"/>
                              <a:chOff x="4790389" y="976172"/>
                              <a:chExt cx="600975" cy="582722"/>
                            </a:xfrm>
                          </p:grpSpPr>
                          <p:sp>
                            <p:nvSpPr>
                              <p:cNvPr id="297" name="Овал 296">
                                <a:extLst>
                                  <a:ext uri="{FF2B5EF4-FFF2-40B4-BE49-F238E27FC236}">
                                    <a16:creationId xmlns:a16="http://schemas.microsoft.com/office/drawing/2014/main" id="{9D849A69-FB6F-4BAA-9247-ED9928B26E1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90389" y="976172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298" name="Рисунок 297">
                                <a:extLst>
                                  <a:ext uri="{FF2B5EF4-FFF2-40B4-BE49-F238E27FC236}">
                                    <a16:creationId xmlns:a16="http://schemas.microsoft.com/office/drawing/2014/main" id="{DB31ECC4-24EC-4F26-B1BF-6EFE753D16C6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909992" y="1055482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294" name="Рисунок 293">
                            <a:extLst>
                              <a:ext uri="{FF2B5EF4-FFF2-40B4-BE49-F238E27FC236}">
                                <a16:creationId xmlns:a16="http://schemas.microsoft.com/office/drawing/2014/main" id="{7525354D-AD1F-4C72-BE4D-238C52D9E69D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334517" y="2973407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pic>
                      <p:nvPicPr>
                        <p:cNvPr id="285" name="Рисунок 284">
                          <a:extLst>
                            <a:ext uri="{FF2B5EF4-FFF2-40B4-BE49-F238E27FC236}">
                              <a16:creationId xmlns:a16="http://schemas.microsoft.com/office/drawing/2014/main" id="{EA67AF21-1B69-488D-91E8-750271FD95A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07100" y="2723836"/>
                          <a:ext cx="875214" cy="61790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86" name="Рисунок 285">
                          <a:extLst>
                            <a:ext uri="{FF2B5EF4-FFF2-40B4-BE49-F238E27FC236}">
                              <a16:creationId xmlns:a16="http://schemas.microsoft.com/office/drawing/2014/main" id="{1A8E611E-098F-4775-80EE-35C6686E8D6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7" cstate="email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/>
                      </p:blipFill>
                      <p:spPr>
                        <a:xfrm>
                          <a:off x="929462" y="4311366"/>
                          <a:ext cx="492265" cy="547344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87" name="Группа 286">
                          <a:extLst>
                            <a:ext uri="{FF2B5EF4-FFF2-40B4-BE49-F238E27FC236}">
                              <a16:creationId xmlns:a16="http://schemas.microsoft.com/office/drawing/2014/main" id="{38194B08-89DF-4AAA-BC82-60383098805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01816" y="4452614"/>
                          <a:ext cx="1446445" cy="1212459"/>
                          <a:chOff x="3542933" y="4517045"/>
                          <a:chExt cx="1446445" cy="1212459"/>
                        </a:xfrm>
                      </p:grpSpPr>
                      <p:grpSp>
                        <p:nvGrpSpPr>
                          <p:cNvPr id="288" name="Группа 287">
                            <a:extLst>
                              <a:ext uri="{FF2B5EF4-FFF2-40B4-BE49-F238E27FC236}">
                                <a16:creationId xmlns:a16="http://schemas.microsoft.com/office/drawing/2014/main" id="{5CEC6DFE-1F3F-44FE-B033-25F5E11D231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542933" y="4517045"/>
                            <a:ext cx="1446445" cy="1212459"/>
                            <a:chOff x="451284" y="836437"/>
                            <a:chExt cx="1650179" cy="1399422"/>
                          </a:xfrm>
                        </p:grpSpPr>
                        <p:sp>
                          <p:nvSpPr>
                            <p:cNvPr id="291" name="Овал 290">
                              <a:extLst>
                                <a:ext uri="{FF2B5EF4-FFF2-40B4-BE49-F238E27FC236}">
                                  <a16:creationId xmlns:a16="http://schemas.microsoft.com/office/drawing/2014/main" id="{C0B0BCCF-7677-40AE-B5E6-E24C11CCAAB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49312" y="836437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292" name="Прямоугольник 291">
                              <a:extLst>
                                <a:ext uri="{FF2B5EF4-FFF2-40B4-BE49-F238E27FC236}">
                                  <a16:creationId xmlns:a16="http://schemas.microsoft.com/office/drawing/2014/main" id="{78EE42AE-EF73-4BC5-A558-DE453A4519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51284" y="1756291"/>
                              <a:ext cx="1650179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cap="all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Подписан договор займа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89" name="Овал 288">
                            <a:extLst>
                              <a:ext uri="{FF2B5EF4-FFF2-40B4-BE49-F238E27FC236}">
                                <a16:creationId xmlns:a16="http://schemas.microsoft.com/office/drawing/2014/main" id="{AB7CEDEB-5133-4D7C-808D-9136609F720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48780" y="4633724"/>
                            <a:ext cx="556408" cy="54627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alpha val="60000"/>
                            </a:schemeClr>
                          </a:solidFill>
                          <a:ln>
                            <a:solidFill>
                              <a:schemeClr val="bg2">
                                <a:lumMod val="9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bg2">
                                <a:lumMod val="9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pic>
                        <p:nvPicPr>
                          <p:cNvPr id="290" name="Рисунок 289">
                            <a:extLst>
                              <a:ext uri="{FF2B5EF4-FFF2-40B4-BE49-F238E27FC236}">
                                <a16:creationId xmlns:a16="http://schemas.microsoft.com/office/drawing/2014/main" id="{826E6A1E-0F2F-4F65-8167-E99EE6F95F4B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email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duotone>
                              <a:schemeClr val="accent2">
                                <a:shade val="45000"/>
                                <a:satMod val="135000"/>
                              </a:schemeClr>
                              <a:prstClr val="white"/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04201" y="4619650"/>
                            <a:ext cx="645565" cy="64556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  <p:sp>
                <p:nvSpPr>
                  <p:cNvPr id="232" name="Прямоугольник 231">
                    <a:extLst>
                      <a:ext uri="{FF2B5EF4-FFF2-40B4-BE49-F238E27FC236}">
                        <a16:creationId xmlns:a16="http://schemas.microsoft.com/office/drawing/2014/main" id="{DE4305C3-599E-486F-A1CC-78572DF636B4}"/>
                      </a:ext>
                    </a:extLst>
                  </p:cNvPr>
                  <p:cNvSpPr/>
                  <p:nvPr/>
                </p:nvSpPr>
                <p:spPr>
                  <a:xfrm>
                    <a:off x="4332685" y="2454670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рабочих дня</a:t>
                    </a:r>
                  </a:p>
                </p:txBody>
              </p:sp>
              <p:sp>
                <p:nvSpPr>
                  <p:cNvPr id="233" name="Прямоугольник 232">
                    <a:extLst>
                      <a:ext uri="{FF2B5EF4-FFF2-40B4-BE49-F238E27FC236}">
                        <a16:creationId xmlns:a16="http://schemas.microsoft.com/office/drawing/2014/main" id="{95F7B7EA-3F44-4F00-89D9-902C12B88D07}"/>
                      </a:ext>
                    </a:extLst>
                  </p:cNvPr>
                  <p:cNvSpPr/>
                  <p:nvPr/>
                </p:nvSpPr>
                <p:spPr>
                  <a:xfrm>
                    <a:off x="5561582" y="4074134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рабочих дня</a:t>
                    </a:r>
                  </a:p>
                </p:txBody>
              </p:sp>
              <p:sp>
                <p:nvSpPr>
                  <p:cNvPr id="235" name="Прямоугольник 234">
                    <a:extLst>
                      <a:ext uri="{FF2B5EF4-FFF2-40B4-BE49-F238E27FC236}">
                        <a16:creationId xmlns:a16="http://schemas.microsoft.com/office/drawing/2014/main" id="{381DF5C2-E5F6-42C3-A032-40D79B1B333F}"/>
                      </a:ext>
                    </a:extLst>
                  </p:cNvPr>
                  <p:cNvSpPr/>
                  <p:nvPr/>
                </p:nvSpPr>
                <p:spPr>
                  <a:xfrm>
                    <a:off x="3312907" y="4054060"/>
                    <a:ext cx="2314757" cy="4154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 рабочих дней (с даты сбора полного пакета документов)*</a:t>
                    </a:r>
                  </a:p>
                </p:txBody>
              </p:sp>
              <p:sp>
                <p:nvSpPr>
                  <p:cNvPr id="236" name="Прямоугольник 235">
                    <a:extLst>
                      <a:ext uri="{FF2B5EF4-FFF2-40B4-BE49-F238E27FC236}">
                        <a16:creationId xmlns:a16="http://schemas.microsoft.com/office/drawing/2014/main" id="{48878C8A-AEFC-44E4-BE75-945B07BEADC6}"/>
                      </a:ext>
                    </a:extLst>
                  </p:cNvPr>
                  <p:cNvSpPr/>
                  <p:nvPr/>
                </p:nvSpPr>
                <p:spPr>
                  <a:xfrm>
                    <a:off x="2628928" y="773580"/>
                    <a:ext cx="111879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Назначение менеджера проекта</a:t>
                    </a:r>
                  </a:p>
                </p:txBody>
              </p:sp>
              <p:cxnSp>
                <p:nvCxnSpPr>
                  <p:cNvPr id="237" name="Прямая со стрелкой 236">
                    <a:extLst>
                      <a:ext uri="{FF2B5EF4-FFF2-40B4-BE49-F238E27FC236}">
                        <a16:creationId xmlns:a16="http://schemas.microsoft.com/office/drawing/2014/main" id="{1CAE9461-977B-48EB-B729-27526BD95EE3}"/>
                      </a:ext>
                    </a:extLst>
                  </p:cNvPr>
                  <p:cNvCxnSpPr/>
                  <p:nvPr/>
                </p:nvCxnSpPr>
                <p:spPr>
                  <a:xfrm>
                    <a:off x="2489006" y="910580"/>
                    <a:ext cx="382561" cy="0"/>
                  </a:xfrm>
                  <a:prstGeom prst="straightConnector1">
                    <a:avLst/>
                  </a:prstGeom>
                  <a:ln>
                    <a:solidFill>
                      <a:schemeClr val="accent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3" name="Прямоугольник 212">
                <a:extLst>
                  <a:ext uri="{FF2B5EF4-FFF2-40B4-BE49-F238E27FC236}">
                    <a16:creationId xmlns:a16="http://schemas.microsoft.com/office/drawing/2014/main" id="{730A8259-1528-4920-B827-222515B853E1}"/>
                  </a:ext>
                </a:extLst>
              </p:cNvPr>
              <p:cNvSpPr/>
              <p:nvPr/>
            </p:nvSpPr>
            <p:spPr>
              <a:xfrm>
                <a:off x="4105240" y="1052883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214" name="Прямая со стрелкой 213">
                <a:extLst>
                  <a:ext uri="{FF2B5EF4-FFF2-40B4-BE49-F238E27FC236}">
                    <a16:creationId xmlns:a16="http://schemas.microsoft.com/office/drawing/2014/main" id="{0F3545CE-6BA3-481E-BDC8-01DBA0FC71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86952" y="1195237"/>
                <a:ext cx="214364" cy="9141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единительная линия 214">
                <a:extLst>
                  <a:ext uri="{FF2B5EF4-FFF2-40B4-BE49-F238E27FC236}">
                    <a16:creationId xmlns:a16="http://schemas.microsoft.com/office/drawing/2014/main" id="{7566D258-3882-4AFB-A7B6-45D834F96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9319" y="1204378"/>
                <a:ext cx="0" cy="18429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Прямоугольник 215">
                <a:extLst>
                  <a:ext uri="{FF2B5EF4-FFF2-40B4-BE49-F238E27FC236}">
                    <a16:creationId xmlns:a16="http://schemas.microsoft.com/office/drawing/2014/main" id="{4C6EED88-AA21-4ADE-A8F1-2B61B06AA4A3}"/>
                  </a:ext>
                </a:extLst>
              </p:cNvPr>
              <p:cNvSpPr/>
              <p:nvPr/>
            </p:nvSpPr>
            <p:spPr>
              <a:xfrm>
                <a:off x="7082596" y="3258152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217" name="Прямая со стрелкой 216">
                <a:extLst>
                  <a:ext uri="{FF2B5EF4-FFF2-40B4-BE49-F238E27FC236}">
                    <a16:creationId xmlns:a16="http://schemas.microsoft.com/office/drawing/2014/main" id="{C54E528F-EA5D-4E61-9370-9D1C466779E9}"/>
                  </a:ext>
                </a:extLst>
              </p:cNvPr>
              <p:cNvCxnSpPr/>
              <p:nvPr/>
            </p:nvCxnSpPr>
            <p:spPr>
              <a:xfrm>
                <a:off x="7087452" y="3442583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Прямоугольник 217">
                <a:extLst>
                  <a:ext uri="{FF2B5EF4-FFF2-40B4-BE49-F238E27FC236}">
                    <a16:creationId xmlns:a16="http://schemas.microsoft.com/office/drawing/2014/main" id="{861A4E13-8DB2-4866-8FC5-8CA4A720B861}"/>
                  </a:ext>
                </a:extLst>
              </p:cNvPr>
              <p:cNvSpPr/>
              <p:nvPr/>
            </p:nvSpPr>
            <p:spPr>
              <a:xfrm>
                <a:off x="247642" y="3265206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219" name="Прямая со стрелкой 218">
                <a:extLst>
                  <a:ext uri="{FF2B5EF4-FFF2-40B4-BE49-F238E27FC236}">
                    <a16:creationId xmlns:a16="http://schemas.microsoft.com/office/drawing/2014/main" id="{300274A5-60E1-4F32-ABCD-9AA956FCB2D9}"/>
                  </a:ext>
                </a:extLst>
              </p:cNvPr>
              <p:cNvCxnSpPr/>
              <p:nvPr/>
            </p:nvCxnSpPr>
            <p:spPr>
              <a:xfrm>
                <a:off x="2369094" y="3449669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 стрелкой 219">
                <a:extLst>
                  <a:ext uri="{FF2B5EF4-FFF2-40B4-BE49-F238E27FC236}">
                    <a16:creationId xmlns:a16="http://schemas.microsoft.com/office/drawing/2014/main" id="{87A4E6CF-B56F-48C7-A6CB-BAA045116FCF}"/>
                  </a:ext>
                </a:extLst>
              </p:cNvPr>
              <p:cNvCxnSpPr/>
              <p:nvPr/>
            </p:nvCxnSpPr>
            <p:spPr>
              <a:xfrm rot="10800000">
                <a:off x="1181901" y="3451636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Прямоугольник 220">
                <a:extLst>
                  <a:ext uri="{FF2B5EF4-FFF2-40B4-BE49-F238E27FC236}">
                    <a16:creationId xmlns:a16="http://schemas.microsoft.com/office/drawing/2014/main" id="{B7042DC1-C072-415D-A654-6ADE865CE2DC}"/>
                  </a:ext>
                </a:extLst>
              </p:cNvPr>
              <p:cNvSpPr/>
              <p:nvPr/>
            </p:nvSpPr>
            <p:spPr>
              <a:xfrm>
                <a:off x="2383196" y="3344772"/>
                <a:ext cx="111879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Отклонён</a:t>
                </a:r>
              </a:p>
            </p:txBody>
          </p:sp>
        </p:grpSp>
        <p:cxnSp>
          <p:nvCxnSpPr>
            <p:cNvPr id="183" name="Прямая соединительная линия 182">
              <a:extLst>
                <a:ext uri="{FF2B5EF4-FFF2-40B4-BE49-F238E27FC236}">
                  <a16:creationId xmlns:a16="http://schemas.microsoft.com/office/drawing/2014/main" id="{09E94E56-8FA5-40A0-8060-C692BB8D5060}"/>
                </a:ext>
              </a:extLst>
            </p:cNvPr>
            <p:cNvCxnSpPr/>
            <p:nvPr/>
          </p:nvCxnSpPr>
          <p:spPr>
            <a:xfrm>
              <a:off x="2588589" y="2281472"/>
              <a:ext cx="0" cy="180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>
              <a:extLst>
                <a:ext uri="{FF2B5EF4-FFF2-40B4-BE49-F238E27FC236}">
                  <a16:creationId xmlns:a16="http://schemas.microsoft.com/office/drawing/2014/main" id="{46EA47CB-01CA-465C-9AC0-199ABA88E6B2}"/>
                </a:ext>
              </a:extLst>
            </p:cNvPr>
            <p:cNvCxnSpPr/>
            <p:nvPr/>
          </p:nvCxnSpPr>
          <p:spPr>
            <a:xfrm>
              <a:off x="5556627" y="2415766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>
              <a:extLst>
                <a:ext uri="{FF2B5EF4-FFF2-40B4-BE49-F238E27FC236}">
                  <a16:creationId xmlns:a16="http://schemas.microsoft.com/office/drawing/2014/main" id="{67D5BD0A-0096-4D35-8EA3-7D4A6F977228}"/>
                </a:ext>
              </a:extLst>
            </p:cNvPr>
            <p:cNvCxnSpPr/>
            <p:nvPr/>
          </p:nvCxnSpPr>
          <p:spPr>
            <a:xfrm>
              <a:off x="7320527" y="2423317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90">
              <a:extLst>
                <a:ext uri="{FF2B5EF4-FFF2-40B4-BE49-F238E27FC236}">
                  <a16:creationId xmlns:a16="http://schemas.microsoft.com/office/drawing/2014/main" id="{471049CE-700B-47F9-9261-C11EF6A10B51}"/>
                </a:ext>
              </a:extLst>
            </p:cNvPr>
            <p:cNvCxnSpPr/>
            <p:nvPr/>
          </p:nvCxnSpPr>
          <p:spPr>
            <a:xfrm>
              <a:off x="6812022" y="3997108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>
              <a:extLst>
                <a:ext uri="{FF2B5EF4-FFF2-40B4-BE49-F238E27FC236}">
                  <a16:creationId xmlns:a16="http://schemas.microsoft.com/office/drawing/2014/main" id="{5700D3F0-1CFA-4F99-A83E-53904FC2297C}"/>
                </a:ext>
              </a:extLst>
            </p:cNvPr>
            <p:cNvCxnSpPr/>
            <p:nvPr/>
          </p:nvCxnSpPr>
          <p:spPr>
            <a:xfrm>
              <a:off x="4574315" y="4022764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>
              <a:extLst>
                <a:ext uri="{FF2B5EF4-FFF2-40B4-BE49-F238E27FC236}">
                  <a16:creationId xmlns:a16="http://schemas.microsoft.com/office/drawing/2014/main" id="{86DBB7A0-89FB-4CC7-A8F2-C9776B49E20F}"/>
                </a:ext>
              </a:extLst>
            </p:cNvPr>
            <p:cNvCxnSpPr/>
            <p:nvPr/>
          </p:nvCxnSpPr>
          <p:spPr>
            <a:xfrm>
              <a:off x="2037820" y="4021261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>
              <a:extLst>
                <a:ext uri="{FF2B5EF4-FFF2-40B4-BE49-F238E27FC236}">
                  <a16:creationId xmlns:a16="http://schemas.microsoft.com/office/drawing/2014/main" id="{DF0A911D-688F-432E-BA29-056DD8CC91A5}"/>
                </a:ext>
              </a:extLst>
            </p:cNvPr>
            <p:cNvCxnSpPr/>
            <p:nvPr/>
          </p:nvCxnSpPr>
          <p:spPr>
            <a:xfrm>
              <a:off x="1266869" y="5554675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>
              <a:extLst>
                <a:ext uri="{FF2B5EF4-FFF2-40B4-BE49-F238E27FC236}">
                  <a16:creationId xmlns:a16="http://schemas.microsoft.com/office/drawing/2014/main" id="{BB52B319-8640-4D98-AF3A-D40D5DF61B2C}"/>
                </a:ext>
              </a:extLst>
            </p:cNvPr>
            <p:cNvCxnSpPr/>
            <p:nvPr/>
          </p:nvCxnSpPr>
          <p:spPr>
            <a:xfrm>
              <a:off x="1194341" y="2426340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Прямоугольник 335">
            <a:extLst>
              <a:ext uri="{FF2B5EF4-FFF2-40B4-BE49-F238E27FC236}">
                <a16:creationId xmlns:a16="http://schemas.microsoft.com/office/drawing/2014/main" id="{6BE52ADF-F220-4CF0-959C-865F91AAF8D9}"/>
              </a:ext>
            </a:extLst>
          </p:cNvPr>
          <p:cNvSpPr/>
          <p:nvPr/>
        </p:nvSpPr>
        <p:spPr>
          <a:xfrm>
            <a:off x="3339797" y="165208"/>
            <a:ext cx="548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Процедура рассмотрения заявок</a:t>
            </a:r>
          </a:p>
        </p:txBody>
      </p:sp>
      <p:sp>
        <p:nvSpPr>
          <p:cNvPr id="337" name="Прямоугольник 336">
            <a:extLst>
              <a:ext uri="{FF2B5EF4-FFF2-40B4-BE49-F238E27FC236}">
                <a16:creationId xmlns:a16="http://schemas.microsoft.com/office/drawing/2014/main" id="{2184558E-0506-41C7-8368-8DE20F0AFC06}"/>
              </a:ext>
            </a:extLst>
          </p:cNvPr>
          <p:cNvSpPr/>
          <p:nvPr/>
        </p:nvSpPr>
        <p:spPr>
          <a:xfrm>
            <a:off x="1302923" y="6122574"/>
            <a:ext cx="9514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* в случае направления Проекта на доработку по итогам комплексной экспертизы </a:t>
            </a:r>
            <a:r>
              <a:rPr lang="ru-RU" sz="1000" dirty="0" err="1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отсчет</a:t>
            </a:r>
            <a:r>
              <a:rPr lang="ru-RU" sz="1000" dirty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срока проведения комплексной экспертизы Фондом приостанавливается и возобновляется после устранения Заявителем замечаний по материалам проекта</a:t>
            </a:r>
            <a:endParaRPr lang="ru-RU" sz="1000" cap="all" dirty="0">
              <a:solidFill>
                <a:srgbClr val="FF7B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B92388E-A1BC-46AD-95C8-051BE699B629}"/>
              </a:ext>
            </a:extLst>
          </p:cNvPr>
          <p:cNvGrpSpPr/>
          <p:nvPr/>
        </p:nvGrpSpPr>
        <p:grpSpPr>
          <a:xfrm>
            <a:off x="931160" y="349719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123" name="Рисунок 140">
              <a:extLst>
                <a:ext uri="{FF2B5EF4-FFF2-40B4-BE49-F238E27FC236}">
                  <a16:creationId xmlns:a16="http://schemas.microsoft.com/office/drawing/2014/main" id="{C4A35713-7475-49AB-82FC-CFADE2F1CA79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142" name="Полилиния: фигура 141">
                <a:extLst>
                  <a:ext uri="{FF2B5EF4-FFF2-40B4-BE49-F238E27FC236}">
                    <a16:creationId xmlns:a16="http://schemas.microsoft.com/office/drawing/2014/main" id="{F3E5121D-7165-4910-AB76-398603877126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Полилиния: фигура 142">
                <a:extLst>
                  <a:ext uri="{FF2B5EF4-FFF2-40B4-BE49-F238E27FC236}">
                    <a16:creationId xmlns:a16="http://schemas.microsoft.com/office/drawing/2014/main" id="{5E1D67E2-7FD3-48E3-8462-992DF07FFA51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Полилиния: фигура 143">
                <a:extLst>
                  <a:ext uri="{FF2B5EF4-FFF2-40B4-BE49-F238E27FC236}">
                    <a16:creationId xmlns:a16="http://schemas.microsoft.com/office/drawing/2014/main" id="{9478D690-F912-43FB-B041-1261FF1EDB6A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Полилиния: фигура 144">
                <a:extLst>
                  <a:ext uri="{FF2B5EF4-FFF2-40B4-BE49-F238E27FC236}">
                    <a16:creationId xmlns:a16="http://schemas.microsoft.com/office/drawing/2014/main" id="{CF40DDFD-B174-451C-93C9-1134F145FF6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Полилиния: фигура 145">
                <a:extLst>
                  <a:ext uri="{FF2B5EF4-FFF2-40B4-BE49-F238E27FC236}">
                    <a16:creationId xmlns:a16="http://schemas.microsoft.com/office/drawing/2014/main" id="{DDEEAE85-1606-48CF-8873-3658DB4D8DCD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Полилиния: фигура 146">
                <a:extLst>
                  <a:ext uri="{FF2B5EF4-FFF2-40B4-BE49-F238E27FC236}">
                    <a16:creationId xmlns:a16="http://schemas.microsoft.com/office/drawing/2014/main" id="{C8ECBCA5-3CDD-431A-A744-1B85F5D39AB3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Полилиния: фигура 147">
                <a:extLst>
                  <a:ext uri="{FF2B5EF4-FFF2-40B4-BE49-F238E27FC236}">
                    <a16:creationId xmlns:a16="http://schemas.microsoft.com/office/drawing/2014/main" id="{435E9C2C-E6CF-42C7-91DE-B5187A134C35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Полилиния: фигура 148">
                <a:extLst>
                  <a:ext uri="{FF2B5EF4-FFF2-40B4-BE49-F238E27FC236}">
                    <a16:creationId xmlns:a16="http://schemas.microsoft.com/office/drawing/2014/main" id="{12BBCD97-83E7-4F31-9EC3-39FD850750E3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Полилиния: фигура 149">
                <a:extLst>
                  <a:ext uri="{FF2B5EF4-FFF2-40B4-BE49-F238E27FC236}">
                    <a16:creationId xmlns:a16="http://schemas.microsoft.com/office/drawing/2014/main" id="{54ADBCD6-45AA-44D5-A6BC-B7CAB28A7A22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Полилиния: фигура 150">
                <a:extLst>
                  <a:ext uri="{FF2B5EF4-FFF2-40B4-BE49-F238E27FC236}">
                    <a16:creationId xmlns:a16="http://schemas.microsoft.com/office/drawing/2014/main" id="{A8CA0953-C346-48B8-9285-4A806B2600A7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Полилиния: фигура 151">
                <a:extLst>
                  <a:ext uri="{FF2B5EF4-FFF2-40B4-BE49-F238E27FC236}">
                    <a16:creationId xmlns:a16="http://schemas.microsoft.com/office/drawing/2014/main" id="{8C679493-DF4B-4BC7-B87D-AF85C981A771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Полилиния: фигура 155">
                <a:extLst>
                  <a:ext uri="{FF2B5EF4-FFF2-40B4-BE49-F238E27FC236}">
                    <a16:creationId xmlns:a16="http://schemas.microsoft.com/office/drawing/2014/main" id="{D91CE0E8-15B8-4055-A072-2B7F1F454B4B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Полилиния: фигура 156">
                <a:extLst>
                  <a:ext uri="{FF2B5EF4-FFF2-40B4-BE49-F238E27FC236}">
                    <a16:creationId xmlns:a16="http://schemas.microsoft.com/office/drawing/2014/main" id="{EDD94D43-6A0D-496F-85D1-F45443EB8DE3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Полилиния: фигура 159">
                <a:extLst>
                  <a:ext uri="{FF2B5EF4-FFF2-40B4-BE49-F238E27FC236}">
                    <a16:creationId xmlns:a16="http://schemas.microsoft.com/office/drawing/2014/main" id="{09DC7B59-CADB-4F8A-9ED5-0FAD63D322C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Рисунок 140">
              <a:extLst>
                <a:ext uri="{FF2B5EF4-FFF2-40B4-BE49-F238E27FC236}">
                  <a16:creationId xmlns:a16="http://schemas.microsoft.com/office/drawing/2014/main" id="{B236764C-7A63-4CD2-B4D2-995C82D989C4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id="{175A8CDD-4BEC-4BDA-A8EF-75D389558AF5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id="{77DF101A-BAFF-4487-AD11-B63FE5F71CDC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id="{2BCEBBA0-EFEC-4113-8493-D9E1FC0FA9E3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67E5A264-225D-4999-86EF-83E7EFDF902A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id="{BD16D055-4829-41BD-9BC5-7E7F394DC200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F7AEBF26-67FD-4B82-B9F3-02326EA71D95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3F6B75B3-0793-4413-BECE-97CA64B6B68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id="{35B2E80D-68C8-47F7-B6E3-CDFBDF72CC12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AA3A0AF7-B540-4124-A658-2ACCC551F7E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4BD95FBC-EC67-444C-94F6-FE4F03959133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A3311744-CFDC-47D1-B9AC-51B039A6E81A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6FDDD1C6-A3B7-4B36-AEC8-0A7524BA46DC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Полилиния: фигура 136">
                <a:extLst>
                  <a:ext uri="{FF2B5EF4-FFF2-40B4-BE49-F238E27FC236}">
                    <a16:creationId xmlns:a16="http://schemas.microsoft.com/office/drawing/2014/main" id="{78971958-D018-4A1F-8A17-40DAC78BA46D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Полилиния: фигура 137">
                <a:extLst>
                  <a:ext uri="{FF2B5EF4-FFF2-40B4-BE49-F238E27FC236}">
                    <a16:creationId xmlns:a16="http://schemas.microsoft.com/office/drawing/2014/main" id="{6683B292-341E-4478-963B-FBBB1777C206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id="{D4E07424-21BE-4752-9A7F-8576A01D1F81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Полилиния: фигура 139">
                <a:extLst>
                  <a:ext uri="{FF2B5EF4-FFF2-40B4-BE49-F238E27FC236}">
                    <a16:creationId xmlns:a16="http://schemas.microsoft.com/office/drawing/2014/main" id="{6C276A2B-085D-4886-8E0A-C97F84E856FA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Полилиния: фигура 140">
                <a:extLst>
                  <a:ext uri="{FF2B5EF4-FFF2-40B4-BE49-F238E27FC236}">
                    <a16:creationId xmlns:a16="http://schemas.microsoft.com/office/drawing/2014/main" id="{DC42FB5A-81D5-4155-80EF-BA54BD8E52DF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E26A4082-73A3-4D69-ABAD-86AF1BB9F536}"/>
              </a:ext>
            </a:extLst>
          </p:cNvPr>
          <p:cNvGrpSpPr/>
          <p:nvPr/>
        </p:nvGrpSpPr>
        <p:grpSpPr>
          <a:xfrm rot="16200000">
            <a:off x="9954619" y="-754626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162" name="Рисунок 140">
              <a:extLst>
                <a:ext uri="{FF2B5EF4-FFF2-40B4-BE49-F238E27FC236}">
                  <a16:creationId xmlns:a16="http://schemas.microsoft.com/office/drawing/2014/main" id="{017DF827-59BC-4658-939B-69EF0DE01E0B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188" name="Полилиния: фигура 187">
                <a:extLst>
                  <a:ext uri="{FF2B5EF4-FFF2-40B4-BE49-F238E27FC236}">
                    <a16:creationId xmlns:a16="http://schemas.microsoft.com/office/drawing/2014/main" id="{170E72A3-ED6F-4A9E-8895-30877DAFA87E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Полилиния: фигура 188">
                <a:extLst>
                  <a:ext uri="{FF2B5EF4-FFF2-40B4-BE49-F238E27FC236}">
                    <a16:creationId xmlns:a16="http://schemas.microsoft.com/office/drawing/2014/main" id="{AB46AC55-9D5E-4B21-B254-CC3AB6BF4713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Полилиния: фигура 191">
                <a:extLst>
                  <a:ext uri="{FF2B5EF4-FFF2-40B4-BE49-F238E27FC236}">
                    <a16:creationId xmlns:a16="http://schemas.microsoft.com/office/drawing/2014/main" id="{691B7FF8-FE11-4DA4-B025-C459650252B8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Полилиния: фигура 192">
                <a:extLst>
                  <a:ext uri="{FF2B5EF4-FFF2-40B4-BE49-F238E27FC236}">
                    <a16:creationId xmlns:a16="http://schemas.microsoft.com/office/drawing/2014/main" id="{56225457-BBA2-4003-823E-6FC18F7EA217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Полилиния: фигура 194">
                <a:extLst>
                  <a:ext uri="{FF2B5EF4-FFF2-40B4-BE49-F238E27FC236}">
                    <a16:creationId xmlns:a16="http://schemas.microsoft.com/office/drawing/2014/main" id="{CFF968CE-A489-426E-B41B-9343752FD44F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Полилиния: фигура 195">
                <a:extLst>
                  <a:ext uri="{FF2B5EF4-FFF2-40B4-BE49-F238E27FC236}">
                    <a16:creationId xmlns:a16="http://schemas.microsoft.com/office/drawing/2014/main" id="{527C62A9-6172-4F92-B4D3-E93E0E2D95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Полилиния: фигура 196">
                <a:extLst>
                  <a:ext uri="{FF2B5EF4-FFF2-40B4-BE49-F238E27FC236}">
                    <a16:creationId xmlns:a16="http://schemas.microsoft.com/office/drawing/2014/main" id="{3639A479-C3B5-4E4E-B4A6-EF9929A268A2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Полилиния: фигура 197">
                <a:extLst>
                  <a:ext uri="{FF2B5EF4-FFF2-40B4-BE49-F238E27FC236}">
                    <a16:creationId xmlns:a16="http://schemas.microsoft.com/office/drawing/2014/main" id="{642EBA59-F1A4-43A4-9619-E0E150C4AE10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Полилиния: фигура 198">
                <a:extLst>
                  <a:ext uri="{FF2B5EF4-FFF2-40B4-BE49-F238E27FC236}">
                    <a16:creationId xmlns:a16="http://schemas.microsoft.com/office/drawing/2014/main" id="{19E56A55-8DBC-442A-912D-9FA12D39BFDD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Полилиния: фигура 199">
                <a:extLst>
                  <a:ext uri="{FF2B5EF4-FFF2-40B4-BE49-F238E27FC236}">
                    <a16:creationId xmlns:a16="http://schemas.microsoft.com/office/drawing/2014/main" id="{6A224F31-9BCE-4F9F-A4A9-6514304828E6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олилиния: фигура 200">
                <a:extLst>
                  <a:ext uri="{FF2B5EF4-FFF2-40B4-BE49-F238E27FC236}">
                    <a16:creationId xmlns:a16="http://schemas.microsoft.com/office/drawing/2014/main" id="{2CE3CD71-BCF4-4336-8C77-74FED7824751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Полилиния: фигура 201">
                <a:extLst>
                  <a:ext uri="{FF2B5EF4-FFF2-40B4-BE49-F238E27FC236}">
                    <a16:creationId xmlns:a16="http://schemas.microsoft.com/office/drawing/2014/main" id="{4A8CD974-20D3-4A51-90C1-E010CFD1B0D1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Полилиния: фигура 202">
                <a:extLst>
                  <a:ext uri="{FF2B5EF4-FFF2-40B4-BE49-F238E27FC236}">
                    <a16:creationId xmlns:a16="http://schemas.microsoft.com/office/drawing/2014/main" id="{F2D80369-B65D-49E7-8136-5A365399767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Полилиния: фигура 203">
                <a:extLst>
                  <a:ext uri="{FF2B5EF4-FFF2-40B4-BE49-F238E27FC236}">
                    <a16:creationId xmlns:a16="http://schemas.microsoft.com/office/drawing/2014/main" id="{3883711B-E27A-4F99-AC6F-449B1D32C687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3" name="Рисунок 140">
              <a:extLst>
                <a:ext uri="{FF2B5EF4-FFF2-40B4-BE49-F238E27FC236}">
                  <a16:creationId xmlns:a16="http://schemas.microsoft.com/office/drawing/2014/main" id="{283977E8-6642-40CE-A67B-F194667673D2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164" name="Полилиния: фигура 163">
                <a:extLst>
                  <a:ext uri="{FF2B5EF4-FFF2-40B4-BE49-F238E27FC236}">
                    <a16:creationId xmlns:a16="http://schemas.microsoft.com/office/drawing/2014/main" id="{FD3850E5-F50A-45B0-A8A2-D444E2B31945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Полилиния: фигура 164">
                <a:extLst>
                  <a:ext uri="{FF2B5EF4-FFF2-40B4-BE49-F238E27FC236}">
                    <a16:creationId xmlns:a16="http://schemas.microsoft.com/office/drawing/2014/main" id="{5AEB8567-BCCC-4862-93B0-779C8741AACB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Полилиния: фигура 165">
                <a:extLst>
                  <a:ext uri="{FF2B5EF4-FFF2-40B4-BE49-F238E27FC236}">
                    <a16:creationId xmlns:a16="http://schemas.microsoft.com/office/drawing/2014/main" id="{D73D73D5-3263-48AC-B11B-9BF0482D7801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Полилиния: фигура 166">
                <a:extLst>
                  <a:ext uri="{FF2B5EF4-FFF2-40B4-BE49-F238E27FC236}">
                    <a16:creationId xmlns:a16="http://schemas.microsoft.com/office/drawing/2014/main" id="{8272B08C-4B5D-4869-9DAA-75537E2F03F0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Полилиния: фигура 167">
                <a:extLst>
                  <a:ext uri="{FF2B5EF4-FFF2-40B4-BE49-F238E27FC236}">
                    <a16:creationId xmlns:a16="http://schemas.microsoft.com/office/drawing/2014/main" id="{374229D9-08EF-418A-ACB9-97EB598028AA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Полилиния: фигура 168">
                <a:extLst>
                  <a:ext uri="{FF2B5EF4-FFF2-40B4-BE49-F238E27FC236}">
                    <a16:creationId xmlns:a16="http://schemas.microsoft.com/office/drawing/2014/main" id="{B513C080-C018-489F-96CD-6D0BCD27B4E1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Полилиния: фигура 169">
                <a:extLst>
                  <a:ext uri="{FF2B5EF4-FFF2-40B4-BE49-F238E27FC236}">
                    <a16:creationId xmlns:a16="http://schemas.microsoft.com/office/drawing/2014/main" id="{DE1E07BE-A226-4057-9273-BB13FD73331F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Полилиния: фигура 170">
                <a:extLst>
                  <a:ext uri="{FF2B5EF4-FFF2-40B4-BE49-F238E27FC236}">
                    <a16:creationId xmlns:a16="http://schemas.microsoft.com/office/drawing/2014/main" id="{8D17D3F4-7E3C-495C-8C2E-450A6F2EDDF2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Полилиния: фигура 171">
                <a:extLst>
                  <a:ext uri="{FF2B5EF4-FFF2-40B4-BE49-F238E27FC236}">
                    <a16:creationId xmlns:a16="http://schemas.microsoft.com/office/drawing/2014/main" id="{01AC4B16-B526-47C7-B492-D7D6F53F1075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Полилиния: фигура 172">
                <a:extLst>
                  <a:ext uri="{FF2B5EF4-FFF2-40B4-BE49-F238E27FC236}">
                    <a16:creationId xmlns:a16="http://schemas.microsoft.com/office/drawing/2014/main" id="{F45C82A3-0813-4D69-867C-696D52F73B1F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Полилиния: фигура 173">
                <a:extLst>
                  <a:ext uri="{FF2B5EF4-FFF2-40B4-BE49-F238E27FC236}">
                    <a16:creationId xmlns:a16="http://schemas.microsoft.com/office/drawing/2014/main" id="{95DDC086-507E-4955-8565-8D20301B6E06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Полилиния: фигура 177">
                <a:extLst>
                  <a:ext uri="{FF2B5EF4-FFF2-40B4-BE49-F238E27FC236}">
                    <a16:creationId xmlns:a16="http://schemas.microsoft.com/office/drawing/2014/main" id="{575F9A36-E7F1-4998-85E6-3211338270A1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Полилиния: фигура 178">
                <a:extLst>
                  <a:ext uri="{FF2B5EF4-FFF2-40B4-BE49-F238E27FC236}">
                    <a16:creationId xmlns:a16="http://schemas.microsoft.com/office/drawing/2014/main" id="{819106C5-1B84-42F3-8CF2-8D20EEA7FAB0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Полилиния: фигура 179">
                <a:extLst>
                  <a:ext uri="{FF2B5EF4-FFF2-40B4-BE49-F238E27FC236}">
                    <a16:creationId xmlns:a16="http://schemas.microsoft.com/office/drawing/2014/main" id="{D3279C66-F2BF-438C-A833-321B55C82CFA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Полилиния: фигура 183">
                <a:extLst>
                  <a:ext uri="{FF2B5EF4-FFF2-40B4-BE49-F238E27FC236}">
                    <a16:creationId xmlns:a16="http://schemas.microsoft.com/office/drawing/2014/main" id="{054DCAD3-8357-4E84-B7FD-9A02C2EF0FEF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Полилиния: фигура 184">
                <a:extLst>
                  <a:ext uri="{FF2B5EF4-FFF2-40B4-BE49-F238E27FC236}">
                    <a16:creationId xmlns:a16="http://schemas.microsoft.com/office/drawing/2014/main" id="{BB197A9C-E6CE-4FA6-AB81-52DFC02690C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Полилиния: фигура 185">
                <a:extLst>
                  <a:ext uri="{FF2B5EF4-FFF2-40B4-BE49-F238E27FC236}">
                    <a16:creationId xmlns:a16="http://schemas.microsoft.com/office/drawing/2014/main" id="{823481B0-8561-4B38-BBDD-ACBB83AB7572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144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6263D23D-29B1-4E53-9D11-DEF81ECA545B}"/>
              </a:ext>
            </a:extLst>
          </p:cNvPr>
          <p:cNvGrpSpPr/>
          <p:nvPr/>
        </p:nvGrpSpPr>
        <p:grpSpPr>
          <a:xfrm>
            <a:off x="11252712" y="491881"/>
            <a:ext cx="497478" cy="510043"/>
            <a:chOff x="7018205" y="3135926"/>
            <a:chExt cx="1174600" cy="1254302"/>
          </a:xfrm>
        </p:grpSpPr>
        <p:sp>
          <p:nvSpPr>
            <p:cNvPr id="197" name="Шестиугольник 196">
              <a:extLst>
                <a:ext uri="{FF2B5EF4-FFF2-40B4-BE49-F238E27FC236}">
                  <a16:creationId xmlns:a16="http://schemas.microsoft.com/office/drawing/2014/main" id="{844A6E95-5AE9-48EC-988A-AC2442D8263F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98" name="Шестиугольник 197">
              <a:extLst>
                <a:ext uri="{FF2B5EF4-FFF2-40B4-BE49-F238E27FC236}">
                  <a16:creationId xmlns:a16="http://schemas.microsoft.com/office/drawing/2014/main" id="{84940E62-F4E4-41B6-96C6-C98C86B4BFA1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99" name="Шестиугольник 198">
              <a:extLst>
                <a:ext uri="{FF2B5EF4-FFF2-40B4-BE49-F238E27FC236}">
                  <a16:creationId xmlns:a16="http://schemas.microsoft.com/office/drawing/2014/main" id="{9D64A747-C0E2-4713-B958-DD665A61F9C6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00" name="Шестиугольник 199">
              <a:extLst>
                <a:ext uri="{FF2B5EF4-FFF2-40B4-BE49-F238E27FC236}">
                  <a16:creationId xmlns:a16="http://schemas.microsoft.com/office/drawing/2014/main" id="{86C26B33-BBE2-4FFE-B9EA-EF2426A6C2DE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741710" y="30216"/>
            <a:ext cx="4261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СТРУКТУРИРОВАНИЕ ПРОЕКТА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295085" y="-876673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1298682" y="23315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just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A3B4A7A4-6296-477B-AC72-89518B3F5CD0}"/>
              </a:ext>
            </a:extLst>
          </p:cNvPr>
          <p:cNvSpPr/>
          <p:nvPr/>
        </p:nvSpPr>
        <p:spPr>
          <a:xfrm>
            <a:off x="2189101" y="3199007"/>
            <a:ext cx="9110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ОПРЕДЕЛЕНИЕ НАИЛУЧШЕЙ СТРУКТУРЫ СДЕЛКИ 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(выбор проектной компании (заемщика), структурирование обеспечения: поручительство связанных компаний, обеспечение имущественными залогами, поручительства собственников бизнеса)</a:t>
            </a:r>
          </a:p>
        </p:txBody>
      </p: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4285C62D-B59E-4B3C-81AF-CB96D64CCE62}"/>
              </a:ext>
            </a:extLst>
          </p:cNvPr>
          <p:cNvCxnSpPr>
            <a:cxnSpLocks/>
          </p:cNvCxnSpPr>
          <p:nvPr/>
        </p:nvCxnSpPr>
        <p:spPr>
          <a:xfrm>
            <a:off x="1530542" y="2072762"/>
            <a:ext cx="7266409" cy="7373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Номер слайда 103">
            <a:extLst>
              <a:ext uri="{FF2B5EF4-FFF2-40B4-BE49-F238E27FC236}">
                <a16:creationId xmlns:a16="http://schemas.microsoft.com/office/drawing/2014/main" id="{FD16E129-69C9-445B-B326-F51072DD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38" y="6431255"/>
            <a:ext cx="468516" cy="365125"/>
          </a:xfrm>
        </p:spPr>
        <p:txBody>
          <a:bodyPr/>
          <a:lstStyle/>
          <a:p>
            <a:pPr algn="just"/>
            <a:fld id="{ED3B15B4-E521-4656-BB35-0FB14DF09D63}" type="slidenum">
              <a:rPr lang="ru-RU" sz="200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pPr algn="just"/>
              <a:t>11</a:t>
            </a:fld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14182F24-AC13-48DE-BA6F-38FEFD6F1125}"/>
              </a:ext>
            </a:extLst>
          </p:cNvPr>
          <p:cNvGrpSpPr/>
          <p:nvPr/>
        </p:nvGrpSpPr>
        <p:grpSpPr>
          <a:xfrm>
            <a:off x="1149564" y="2280110"/>
            <a:ext cx="268899" cy="336370"/>
            <a:chOff x="7018205" y="3135926"/>
            <a:chExt cx="1174600" cy="1254302"/>
          </a:xfrm>
        </p:grpSpPr>
        <p:sp>
          <p:nvSpPr>
            <p:cNvPr id="156" name="Шестиугольник 155">
              <a:extLst>
                <a:ext uri="{FF2B5EF4-FFF2-40B4-BE49-F238E27FC236}">
                  <a16:creationId xmlns:a16="http://schemas.microsoft.com/office/drawing/2014/main" id="{5428C402-113F-40D8-AA1C-363582F54834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57" name="Шестиугольник 156">
              <a:extLst>
                <a:ext uri="{FF2B5EF4-FFF2-40B4-BE49-F238E27FC236}">
                  <a16:creationId xmlns:a16="http://schemas.microsoft.com/office/drawing/2014/main" id="{8525579A-F65E-47D7-909F-D637CC743267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58" name="Шестиугольник 157">
              <a:extLst>
                <a:ext uri="{FF2B5EF4-FFF2-40B4-BE49-F238E27FC236}">
                  <a16:creationId xmlns:a16="http://schemas.microsoft.com/office/drawing/2014/main" id="{4932D73C-33B4-4C04-876A-08698BF74914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59" name="Шестиугольник 158">
              <a:extLst>
                <a:ext uri="{FF2B5EF4-FFF2-40B4-BE49-F238E27FC236}">
                  <a16:creationId xmlns:a16="http://schemas.microsoft.com/office/drawing/2014/main" id="{FAD84A66-7B5F-4FB6-841E-82982058C9F0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</p:grp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237E2D5A-35E7-49AB-AC0F-5F8A60EFEB07}"/>
              </a:ext>
            </a:extLst>
          </p:cNvPr>
          <p:cNvSpPr/>
          <p:nvPr/>
        </p:nvSpPr>
        <p:spPr>
          <a:xfrm>
            <a:off x="2193840" y="2228873"/>
            <a:ext cx="911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ОПРЕДЕЛЕНИЕ БЮДЖЕТА ПРОЕКТА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(подготовка предварительной сметы расходов, источников финансирования проекта)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5663455-4CC0-4C55-8D7B-39B66E5CD7F8}"/>
              </a:ext>
            </a:extLst>
          </p:cNvPr>
          <p:cNvSpPr txBox="1"/>
          <p:nvPr/>
        </p:nvSpPr>
        <p:spPr>
          <a:xfrm>
            <a:off x="2249456" y="5223010"/>
            <a:ext cx="9033807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ПОСТРОЕНИЕ  ПРОЕКТА ФИНАНСОВОЙ МОДЕЛИ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(прогноз расходов и доходов, расчёт показателей окупаемости, эффективности проекта)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3D87E4B9-999B-4909-9CC9-1492C7B6463E}"/>
              </a:ext>
            </a:extLst>
          </p:cNvPr>
          <p:cNvSpPr/>
          <p:nvPr/>
        </p:nvSpPr>
        <p:spPr>
          <a:xfrm>
            <a:off x="2211023" y="1353609"/>
            <a:ext cx="9110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ИССЛЕДОВАНИЕ РЫНКОВ СБЫТА 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(поиск покупателей, потребностей рынка)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7C66596-0BFC-4CAB-BD02-0FABAAC6959E}"/>
              </a:ext>
            </a:extLst>
          </p:cNvPr>
          <p:cNvSpPr/>
          <p:nvPr/>
        </p:nvSpPr>
        <p:spPr>
          <a:xfrm>
            <a:off x="2211023" y="4344172"/>
            <a:ext cx="911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ОБЕСПЕЧЕНИЕ МАТЕРИАЛЬНОЙ И СЫРЬЕВОЙ БАЗОЙ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(подготовка инвестиционной площадки, анализ/поиск поставщиков сырья)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0C6F250D-BF8D-4D48-BD18-8EEEBA323CB0}"/>
              </a:ext>
            </a:extLst>
          </p:cNvPr>
          <p:cNvSpPr/>
          <p:nvPr/>
        </p:nvSpPr>
        <p:spPr>
          <a:xfrm>
            <a:off x="1475149" y="1010237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1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863D4452-D834-4463-806A-47C73F85BAD1}"/>
              </a:ext>
            </a:extLst>
          </p:cNvPr>
          <p:cNvSpPr/>
          <p:nvPr/>
        </p:nvSpPr>
        <p:spPr>
          <a:xfrm>
            <a:off x="1452604" y="2147614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2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1755135-A0A6-4B72-A704-1ACA1D44FBA2}"/>
              </a:ext>
            </a:extLst>
          </p:cNvPr>
          <p:cNvSpPr/>
          <p:nvPr/>
        </p:nvSpPr>
        <p:spPr>
          <a:xfrm>
            <a:off x="1418764" y="3307823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3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77FA6780-AC24-4D74-907C-1A4EC560BD25}"/>
              </a:ext>
            </a:extLst>
          </p:cNvPr>
          <p:cNvSpPr/>
          <p:nvPr/>
        </p:nvSpPr>
        <p:spPr>
          <a:xfrm>
            <a:off x="1403703" y="5265585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5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124CF8D8-36E1-4518-85A7-8914B066000D}"/>
              </a:ext>
            </a:extLst>
          </p:cNvPr>
          <p:cNvSpPr/>
          <p:nvPr/>
        </p:nvSpPr>
        <p:spPr>
          <a:xfrm>
            <a:off x="1389818" y="4303958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4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7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684672" y="65063"/>
            <a:ext cx="4363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Рекомендации при структурировании проектов, анализ «узких мест»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295085" y="-876673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1298682" y="23315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5" name="Рисунок 224">
            <a:extLst>
              <a:ext uri="{FF2B5EF4-FFF2-40B4-BE49-F238E27FC236}">
                <a16:creationId xmlns:a16="http://schemas.microsoft.com/office/drawing/2014/main" id="{2C43C3C5-96D2-4BE7-9207-0462D46D46F1}"/>
              </a:ext>
            </a:extLst>
          </p:cNvPr>
          <p:cNvSpPr/>
          <p:nvPr/>
        </p:nvSpPr>
        <p:spPr>
          <a:xfrm>
            <a:off x="10780222" y="3847519"/>
            <a:ext cx="338047" cy="475595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341" name="Изображение 2" descr="face-mask">
            <a:extLst>
              <a:ext uri="{FF2B5EF4-FFF2-40B4-BE49-F238E27FC236}">
                <a16:creationId xmlns:a16="http://schemas.microsoft.com/office/drawing/2014/main" id="{6AEC9CA7-0078-4CBE-AC21-27663332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778852" y="5457627"/>
            <a:ext cx="388821" cy="38882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BE39D255-880F-46E6-8846-C64D7C710F2F}"/>
              </a:ext>
            </a:extLst>
          </p:cNvPr>
          <p:cNvGrpSpPr/>
          <p:nvPr/>
        </p:nvGrpSpPr>
        <p:grpSpPr>
          <a:xfrm>
            <a:off x="10620791" y="2160620"/>
            <a:ext cx="497478" cy="510043"/>
            <a:chOff x="7018205" y="3135926"/>
            <a:chExt cx="1174600" cy="1254302"/>
          </a:xfrm>
        </p:grpSpPr>
        <p:sp>
          <p:nvSpPr>
            <p:cNvPr id="151" name="Шестиугольник 150">
              <a:extLst>
                <a:ext uri="{FF2B5EF4-FFF2-40B4-BE49-F238E27FC236}">
                  <a16:creationId xmlns:a16="http://schemas.microsoft.com/office/drawing/2014/main" id="{F53BCAFB-8203-42BB-B013-799B02B435AF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2" name="Шестиугольник 151">
              <a:extLst>
                <a:ext uri="{FF2B5EF4-FFF2-40B4-BE49-F238E27FC236}">
                  <a16:creationId xmlns:a16="http://schemas.microsoft.com/office/drawing/2014/main" id="{601D8B83-A1FF-4BBA-8428-F1608F239DD1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Шестиугольник 152">
              <a:extLst>
                <a:ext uri="{FF2B5EF4-FFF2-40B4-BE49-F238E27FC236}">
                  <a16:creationId xmlns:a16="http://schemas.microsoft.com/office/drawing/2014/main" id="{DD7F8151-4A09-4788-AEAE-8592FE45FB1A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Шестиугольник 153">
              <a:extLst>
                <a:ext uri="{FF2B5EF4-FFF2-40B4-BE49-F238E27FC236}">
                  <a16:creationId xmlns:a16="http://schemas.microsoft.com/office/drawing/2014/main" id="{7F32ED87-67B0-4E8E-9399-A207EBF3E6A9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4899651E-223C-4B45-8524-50E42C68AE0C}"/>
              </a:ext>
            </a:extLst>
          </p:cNvPr>
          <p:cNvSpPr/>
          <p:nvPr/>
        </p:nvSpPr>
        <p:spPr>
          <a:xfrm>
            <a:off x="1449867" y="1080726"/>
            <a:ext cx="9247950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Обеспечение проекта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- достаточность, ликвидность, возможность использования гарантийной поддержки Фонда ЮРГО (до 80%), Корпорации МСП (до 50%)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Бизнес-план и фин. модель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– качество подготовки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Назначение ответственных лиц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(руководитель проекта) со стороны заявителя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Последовательность действий: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1. Поиск рынков сбыта продукции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2. Определение инвестиционного бюджета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3. Определение структуры обеспечения проекта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4. Обеспечение материальной и сырьевой базой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5. Построение фин. модели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Принцип сопоставимости: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Способность действующего бизнеса заявителя обеспечивать обслуживание долговой нагрузки по проекту</a:t>
            </a:r>
          </a:p>
        </p:txBody>
      </p: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8B62AF00-2D38-41E9-8C9E-0AB858C244BC}"/>
              </a:ext>
            </a:extLst>
          </p:cNvPr>
          <p:cNvGrpSpPr/>
          <p:nvPr/>
        </p:nvGrpSpPr>
        <p:grpSpPr>
          <a:xfrm>
            <a:off x="11077557" y="2500438"/>
            <a:ext cx="497478" cy="510043"/>
            <a:chOff x="7018205" y="3135926"/>
            <a:chExt cx="1174600" cy="1254302"/>
          </a:xfrm>
        </p:grpSpPr>
        <p:sp>
          <p:nvSpPr>
            <p:cNvPr id="183" name="Шестиугольник 182">
              <a:extLst>
                <a:ext uri="{FF2B5EF4-FFF2-40B4-BE49-F238E27FC236}">
                  <a16:creationId xmlns:a16="http://schemas.microsoft.com/office/drawing/2014/main" id="{A1A1890C-295E-470D-9700-FD608BD46FF7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Шестиугольник 183">
              <a:extLst>
                <a:ext uri="{FF2B5EF4-FFF2-40B4-BE49-F238E27FC236}">
                  <a16:creationId xmlns:a16="http://schemas.microsoft.com/office/drawing/2014/main" id="{0F0D08A8-7162-45E3-B672-C76154A1DC2E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5" name="Шестиугольник 184">
              <a:extLst>
                <a:ext uri="{FF2B5EF4-FFF2-40B4-BE49-F238E27FC236}">
                  <a16:creationId xmlns:a16="http://schemas.microsoft.com/office/drawing/2014/main" id="{57747DF0-513D-46B9-A537-8BF6696638CD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6" name="Шестиугольник 185">
              <a:extLst>
                <a:ext uri="{FF2B5EF4-FFF2-40B4-BE49-F238E27FC236}">
                  <a16:creationId xmlns:a16="http://schemas.microsoft.com/office/drawing/2014/main" id="{87924558-6E1C-4169-A98A-741895C02A6C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D8D813AE-AC80-4AD2-8C72-4C289226BE52}"/>
              </a:ext>
            </a:extLst>
          </p:cNvPr>
          <p:cNvGrpSpPr/>
          <p:nvPr/>
        </p:nvGrpSpPr>
        <p:grpSpPr>
          <a:xfrm>
            <a:off x="11283686" y="1919521"/>
            <a:ext cx="497478" cy="510043"/>
            <a:chOff x="7018205" y="3135926"/>
            <a:chExt cx="1174600" cy="1254302"/>
          </a:xfrm>
        </p:grpSpPr>
        <p:sp>
          <p:nvSpPr>
            <p:cNvPr id="188" name="Шестиугольник 187">
              <a:extLst>
                <a:ext uri="{FF2B5EF4-FFF2-40B4-BE49-F238E27FC236}">
                  <a16:creationId xmlns:a16="http://schemas.microsoft.com/office/drawing/2014/main" id="{AB24F5FE-807A-4EF8-AA1A-F7B4A5F05837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Шестиугольник 188">
              <a:extLst>
                <a:ext uri="{FF2B5EF4-FFF2-40B4-BE49-F238E27FC236}">
                  <a16:creationId xmlns:a16="http://schemas.microsoft.com/office/drawing/2014/main" id="{A5652C68-0800-448B-85CC-AB2DBD13BBC4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0" name="Шестиугольник 189">
              <a:extLst>
                <a:ext uri="{FF2B5EF4-FFF2-40B4-BE49-F238E27FC236}">
                  <a16:creationId xmlns:a16="http://schemas.microsoft.com/office/drawing/2014/main" id="{86CACD2B-3556-4071-BF87-624023394A92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Шестиугольник 190">
              <a:extLst>
                <a:ext uri="{FF2B5EF4-FFF2-40B4-BE49-F238E27FC236}">
                  <a16:creationId xmlns:a16="http://schemas.microsoft.com/office/drawing/2014/main" id="{F540EF46-DC5D-43A1-B1EB-AAB978F10D1D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C409E3A0-3BE3-49DA-975A-9A614EC14591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98C7ACC-C711-4049-8BCB-C6C90F5EF15D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6</a:t>
              </a:r>
            </a:p>
          </p:txBody>
        </p: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05B116BD-1820-459A-9A53-3FA7CAAB4C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B4949C1B-08D2-40CB-8FA3-AA0D73B0E3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73E4753-02D1-4413-B401-BE9AE0A2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4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2F398A4-92B8-406B-B221-33A5A4226F01}"/>
              </a:ext>
            </a:extLst>
          </p:cNvPr>
          <p:cNvGrpSpPr/>
          <p:nvPr/>
        </p:nvGrpSpPr>
        <p:grpSpPr>
          <a:xfrm rot="10800000">
            <a:off x="-1110785" y="-829600"/>
            <a:ext cx="6388963" cy="8660075"/>
            <a:chOff x="-140640" y="381344"/>
            <a:chExt cx="6388963" cy="8660075"/>
          </a:xfrm>
        </p:grpSpPr>
        <p:sp>
          <p:nvSpPr>
            <p:cNvPr id="5" name="Равнобедренный треугольник 48">
              <a:extLst>
                <a:ext uri="{FF2B5EF4-FFF2-40B4-BE49-F238E27FC236}">
                  <a16:creationId xmlns:a16="http://schemas.microsoft.com/office/drawing/2014/main" id="{4569F2D7-7BC7-4669-8AB9-4489E41B0E57}"/>
                </a:ext>
              </a:extLst>
            </p:cNvPr>
            <p:cNvSpPr/>
            <p:nvPr/>
          </p:nvSpPr>
          <p:spPr>
            <a:xfrm>
              <a:off x="4266338" y="1769714"/>
              <a:ext cx="1796988" cy="6630697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  <a:gd name="connsiteX0" fmla="*/ 1691480 w 2666999"/>
                <a:gd name="connsiteY0" fmla="*/ 0 h 4100560"/>
                <a:gd name="connsiteX1" fmla="*/ 2666999 w 2666999"/>
                <a:gd name="connsiteY1" fmla="*/ 2349772 h 4100560"/>
                <a:gd name="connsiteX2" fmla="*/ 0 w 2666999"/>
                <a:gd name="connsiteY2" fmla="*/ 4100560 h 4100560"/>
                <a:gd name="connsiteX3" fmla="*/ 1691480 w 2666999"/>
                <a:gd name="connsiteY3" fmla="*/ 0 h 4100560"/>
                <a:gd name="connsiteX0" fmla="*/ 830346 w 1805865"/>
                <a:gd name="connsiteY0" fmla="*/ 0 h 5805073"/>
                <a:gd name="connsiteX1" fmla="*/ 1805865 w 1805865"/>
                <a:gd name="connsiteY1" fmla="*/ 2349772 h 5805073"/>
                <a:gd name="connsiteX2" fmla="*/ 0 w 1805865"/>
                <a:gd name="connsiteY2" fmla="*/ 5805073 h 5805073"/>
                <a:gd name="connsiteX3" fmla="*/ 830346 w 1805865"/>
                <a:gd name="connsiteY3" fmla="*/ 0 h 5805073"/>
                <a:gd name="connsiteX0" fmla="*/ 883612 w 1859131"/>
                <a:gd name="connsiteY0" fmla="*/ 0 h 6630697"/>
                <a:gd name="connsiteX1" fmla="*/ 1859131 w 1859131"/>
                <a:gd name="connsiteY1" fmla="*/ 2349772 h 6630697"/>
                <a:gd name="connsiteX2" fmla="*/ 0 w 1859131"/>
                <a:gd name="connsiteY2" fmla="*/ 6630697 h 6630697"/>
                <a:gd name="connsiteX3" fmla="*/ 883612 w 1859131"/>
                <a:gd name="connsiteY3" fmla="*/ 0 h 6630697"/>
                <a:gd name="connsiteX0" fmla="*/ 883612 w 1796988"/>
                <a:gd name="connsiteY0" fmla="*/ 0 h 6630697"/>
                <a:gd name="connsiteX1" fmla="*/ 1796988 w 1796988"/>
                <a:gd name="connsiteY1" fmla="*/ 6513399 h 6630697"/>
                <a:gd name="connsiteX2" fmla="*/ 0 w 1796988"/>
                <a:gd name="connsiteY2" fmla="*/ 6630697 h 6630697"/>
                <a:gd name="connsiteX3" fmla="*/ 883612 w 1796988"/>
                <a:gd name="connsiteY3" fmla="*/ 0 h 663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6988" h="6630697">
                  <a:moveTo>
                    <a:pt x="883612" y="0"/>
                  </a:moveTo>
                  <a:lnTo>
                    <a:pt x="1796988" y="6513399"/>
                  </a:lnTo>
                  <a:lnTo>
                    <a:pt x="0" y="6630697"/>
                  </a:lnTo>
                  <a:lnTo>
                    <a:pt x="883612" y="0"/>
                  </a:lnTo>
                  <a:close/>
                </a:path>
              </a:pathLst>
            </a:custGeom>
            <a:solidFill>
              <a:srgbClr val="F392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Равнобедренный треугольник 48">
              <a:extLst>
                <a:ext uri="{FF2B5EF4-FFF2-40B4-BE49-F238E27FC236}">
                  <a16:creationId xmlns:a16="http://schemas.microsoft.com/office/drawing/2014/main" id="{E0CEC388-484A-4B80-A5A1-9B6AF12E30E7}"/>
                </a:ext>
              </a:extLst>
            </p:cNvPr>
            <p:cNvSpPr/>
            <p:nvPr/>
          </p:nvSpPr>
          <p:spPr>
            <a:xfrm>
              <a:off x="585142" y="970773"/>
              <a:ext cx="5236801" cy="2076451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6801" h="2076451">
                  <a:moveTo>
                    <a:pt x="0" y="0"/>
                  </a:moveTo>
                  <a:lnTo>
                    <a:pt x="5236801" y="325663"/>
                  </a:lnTo>
                  <a:lnTo>
                    <a:pt x="2569802" y="2076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Равнобедренный треугольник 48">
              <a:extLst>
                <a:ext uri="{FF2B5EF4-FFF2-40B4-BE49-F238E27FC236}">
                  <a16:creationId xmlns:a16="http://schemas.microsoft.com/office/drawing/2014/main" id="{A8ED12BA-4599-43D3-A16B-CB1787BD3FF2}"/>
                </a:ext>
              </a:extLst>
            </p:cNvPr>
            <p:cNvSpPr/>
            <p:nvPr/>
          </p:nvSpPr>
          <p:spPr>
            <a:xfrm>
              <a:off x="3156892" y="1753638"/>
              <a:ext cx="1993539" cy="2617562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539" h="2617562">
                  <a:moveTo>
                    <a:pt x="0" y="1288824"/>
                  </a:moveTo>
                  <a:lnTo>
                    <a:pt x="1993539" y="0"/>
                  </a:lnTo>
                  <a:lnTo>
                    <a:pt x="1641114" y="2617562"/>
                  </a:lnTo>
                  <a:lnTo>
                    <a:pt x="0" y="1288824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E7E8417-EA14-42F3-B5F6-987792FEF417}"/>
                </a:ext>
              </a:extLst>
            </p:cNvPr>
            <p:cNvCxnSpPr>
              <a:cxnSpLocks/>
            </p:cNvCxnSpPr>
            <p:nvPr/>
          </p:nvCxnSpPr>
          <p:spPr>
            <a:xfrm>
              <a:off x="-140640" y="381344"/>
              <a:ext cx="6388963" cy="51579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C2C79F9E-50E3-4B55-927F-4D398DA34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1655" y="1384478"/>
              <a:ext cx="2573428" cy="16542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A675268-E4B5-453D-87DA-64BFDC5CE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3080" y="6726748"/>
              <a:ext cx="2573428" cy="16542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5F4C7B2-5051-4CEF-81E7-5D4E8DBAA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1562" y="913961"/>
              <a:ext cx="988380" cy="7430611"/>
            </a:xfrm>
            <a:prstGeom prst="line">
              <a:avLst/>
            </a:prstGeom>
            <a:ln w="38100"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Равнобедренный треугольник 48">
              <a:extLst>
                <a:ext uri="{FF2B5EF4-FFF2-40B4-BE49-F238E27FC236}">
                  <a16:creationId xmlns:a16="http://schemas.microsoft.com/office/drawing/2014/main" id="{FFEB9333-E9C4-4547-A0AC-FD5A8AF056D7}"/>
                </a:ext>
              </a:extLst>
            </p:cNvPr>
            <p:cNvSpPr/>
            <p:nvPr/>
          </p:nvSpPr>
          <p:spPr>
            <a:xfrm>
              <a:off x="3096491" y="6921006"/>
              <a:ext cx="2313135" cy="2120413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1958028"/>
                <a:gd name="connsiteY0" fmla="*/ 791675 h 2120413"/>
                <a:gd name="connsiteX1" fmla="*/ 1958028 w 1958028"/>
                <a:gd name="connsiteY1" fmla="*/ 0 h 2120413"/>
                <a:gd name="connsiteX2" fmla="*/ 1641114 w 1958028"/>
                <a:gd name="connsiteY2" fmla="*/ 2120413 h 2120413"/>
                <a:gd name="connsiteX3" fmla="*/ 0 w 1958028"/>
                <a:gd name="connsiteY3" fmla="*/ 791675 h 2120413"/>
                <a:gd name="connsiteX0" fmla="*/ 0 w 2313135"/>
                <a:gd name="connsiteY0" fmla="*/ 1493011 h 2120413"/>
                <a:gd name="connsiteX1" fmla="*/ 2313135 w 2313135"/>
                <a:gd name="connsiteY1" fmla="*/ 0 h 2120413"/>
                <a:gd name="connsiteX2" fmla="*/ 1996221 w 2313135"/>
                <a:gd name="connsiteY2" fmla="*/ 2120413 h 2120413"/>
                <a:gd name="connsiteX3" fmla="*/ 0 w 2313135"/>
                <a:gd name="connsiteY3" fmla="*/ 1493011 h 21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135" h="2120413">
                  <a:moveTo>
                    <a:pt x="0" y="1493011"/>
                  </a:moveTo>
                  <a:lnTo>
                    <a:pt x="2313135" y="0"/>
                  </a:lnTo>
                  <a:lnTo>
                    <a:pt x="1996221" y="2120413"/>
                  </a:lnTo>
                  <a:lnTo>
                    <a:pt x="0" y="149301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550B26E-B293-432D-904E-D09334E06A37}"/>
              </a:ext>
            </a:extLst>
          </p:cNvPr>
          <p:cNvGrpSpPr/>
          <p:nvPr/>
        </p:nvGrpSpPr>
        <p:grpSpPr>
          <a:xfrm>
            <a:off x="6906827" y="-1003134"/>
            <a:ext cx="6388963" cy="8660075"/>
            <a:chOff x="6906827" y="-1003134"/>
            <a:chExt cx="6388963" cy="8660075"/>
          </a:xfrm>
        </p:grpSpPr>
        <p:sp>
          <p:nvSpPr>
            <p:cNvPr id="14" name="Равнобедренный треугольник 48">
              <a:extLst>
                <a:ext uri="{FF2B5EF4-FFF2-40B4-BE49-F238E27FC236}">
                  <a16:creationId xmlns:a16="http://schemas.microsoft.com/office/drawing/2014/main" id="{FDB117CD-1CF9-4DED-90C0-E414D407ABE9}"/>
                </a:ext>
              </a:extLst>
            </p:cNvPr>
            <p:cNvSpPr/>
            <p:nvPr/>
          </p:nvSpPr>
          <p:spPr>
            <a:xfrm>
              <a:off x="11313805" y="385236"/>
              <a:ext cx="1796988" cy="6630697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  <a:gd name="connsiteX0" fmla="*/ 1691480 w 2666999"/>
                <a:gd name="connsiteY0" fmla="*/ 0 h 4100560"/>
                <a:gd name="connsiteX1" fmla="*/ 2666999 w 2666999"/>
                <a:gd name="connsiteY1" fmla="*/ 2349772 h 4100560"/>
                <a:gd name="connsiteX2" fmla="*/ 0 w 2666999"/>
                <a:gd name="connsiteY2" fmla="*/ 4100560 h 4100560"/>
                <a:gd name="connsiteX3" fmla="*/ 1691480 w 2666999"/>
                <a:gd name="connsiteY3" fmla="*/ 0 h 4100560"/>
                <a:gd name="connsiteX0" fmla="*/ 830346 w 1805865"/>
                <a:gd name="connsiteY0" fmla="*/ 0 h 5805073"/>
                <a:gd name="connsiteX1" fmla="*/ 1805865 w 1805865"/>
                <a:gd name="connsiteY1" fmla="*/ 2349772 h 5805073"/>
                <a:gd name="connsiteX2" fmla="*/ 0 w 1805865"/>
                <a:gd name="connsiteY2" fmla="*/ 5805073 h 5805073"/>
                <a:gd name="connsiteX3" fmla="*/ 830346 w 1805865"/>
                <a:gd name="connsiteY3" fmla="*/ 0 h 5805073"/>
                <a:gd name="connsiteX0" fmla="*/ 883612 w 1859131"/>
                <a:gd name="connsiteY0" fmla="*/ 0 h 6630697"/>
                <a:gd name="connsiteX1" fmla="*/ 1859131 w 1859131"/>
                <a:gd name="connsiteY1" fmla="*/ 2349772 h 6630697"/>
                <a:gd name="connsiteX2" fmla="*/ 0 w 1859131"/>
                <a:gd name="connsiteY2" fmla="*/ 6630697 h 6630697"/>
                <a:gd name="connsiteX3" fmla="*/ 883612 w 1859131"/>
                <a:gd name="connsiteY3" fmla="*/ 0 h 6630697"/>
                <a:gd name="connsiteX0" fmla="*/ 883612 w 1796988"/>
                <a:gd name="connsiteY0" fmla="*/ 0 h 6630697"/>
                <a:gd name="connsiteX1" fmla="*/ 1796988 w 1796988"/>
                <a:gd name="connsiteY1" fmla="*/ 6513399 h 6630697"/>
                <a:gd name="connsiteX2" fmla="*/ 0 w 1796988"/>
                <a:gd name="connsiteY2" fmla="*/ 6630697 h 6630697"/>
                <a:gd name="connsiteX3" fmla="*/ 883612 w 1796988"/>
                <a:gd name="connsiteY3" fmla="*/ 0 h 663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6988" h="6630697">
                  <a:moveTo>
                    <a:pt x="883612" y="0"/>
                  </a:moveTo>
                  <a:lnTo>
                    <a:pt x="1796988" y="6513399"/>
                  </a:lnTo>
                  <a:lnTo>
                    <a:pt x="0" y="6630697"/>
                  </a:lnTo>
                  <a:lnTo>
                    <a:pt x="883612" y="0"/>
                  </a:lnTo>
                  <a:close/>
                </a:path>
              </a:pathLst>
            </a:custGeom>
            <a:solidFill>
              <a:srgbClr val="F392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48">
              <a:extLst>
                <a:ext uri="{FF2B5EF4-FFF2-40B4-BE49-F238E27FC236}">
                  <a16:creationId xmlns:a16="http://schemas.microsoft.com/office/drawing/2014/main" id="{4D7B47F7-A2BE-43EC-AE82-FC6F5314D536}"/>
                </a:ext>
              </a:extLst>
            </p:cNvPr>
            <p:cNvSpPr/>
            <p:nvPr/>
          </p:nvSpPr>
          <p:spPr>
            <a:xfrm>
              <a:off x="7632609" y="-413705"/>
              <a:ext cx="5236801" cy="2076451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6801" h="2076451">
                  <a:moveTo>
                    <a:pt x="0" y="0"/>
                  </a:moveTo>
                  <a:lnTo>
                    <a:pt x="5236801" y="325663"/>
                  </a:lnTo>
                  <a:lnTo>
                    <a:pt x="2569802" y="2076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Равнобедренный треугольник 48">
              <a:extLst>
                <a:ext uri="{FF2B5EF4-FFF2-40B4-BE49-F238E27FC236}">
                  <a16:creationId xmlns:a16="http://schemas.microsoft.com/office/drawing/2014/main" id="{FBE614E6-3396-4617-94BD-5EBD4FB97FCA}"/>
                </a:ext>
              </a:extLst>
            </p:cNvPr>
            <p:cNvSpPr/>
            <p:nvPr/>
          </p:nvSpPr>
          <p:spPr>
            <a:xfrm>
              <a:off x="10204359" y="369160"/>
              <a:ext cx="1993539" cy="2617562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539" h="2617562">
                  <a:moveTo>
                    <a:pt x="0" y="1288824"/>
                  </a:moveTo>
                  <a:lnTo>
                    <a:pt x="1993539" y="0"/>
                  </a:lnTo>
                  <a:lnTo>
                    <a:pt x="1641114" y="2617562"/>
                  </a:lnTo>
                  <a:lnTo>
                    <a:pt x="0" y="1288824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9619455-706B-40A3-A8BA-BDD8EC68EC53}"/>
                </a:ext>
              </a:extLst>
            </p:cNvPr>
            <p:cNvCxnSpPr>
              <a:cxnSpLocks/>
            </p:cNvCxnSpPr>
            <p:nvPr/>
          </p:nvCxnSpPr>
          <p:spPr>
            <a:xfrm>
              <a:off x="6906827" y="-1003134"/>
              <a:ext cx="6388963" cy="51579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54A25DA9-0EFD-4F1C-934C-74AD9DDB9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9122" y="0"/>
              <a:ext cx="2573428" cy="16542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A6FF285-1A0B-4CEC-8ADE-395030B88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0547" y="5342270"/>
              <a:ext cx="2573428" cy="16542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15DA0B4-9592-4213-BD29-B01068EE2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9029" y="-470517"/>
              <a:ext cx="988380" cy="7430611"/>
            </a:xfrm>
            <a:prstGeom prst="line">
              <a:avLst/>
            </a:prstGeom>
            <a:ln w="38100"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Равнобедренный треугольник 48">
              <a:extLst>
                <a:ext uri="{FF2B5EF4-FFF2-40B4-BE49-F238E27FC236}">
                  <a16:creationId xmlns:a16="http://schemas.microsoft.com/office/drawing/2014/main" id="{E2FF5AB4-563A-40EB-BD1B-0861B3F81466}"/>
                </a:ext>
              </a:extLst>
            </p:cNvPr>
            <p:cNvSpPr/>
            <p:nvPr/>
          </p:nvSpPr>
          <p:spPr>
            <a:xfrm>
              <a:off x="10143958" y="5536528"/>
              <a:ext cx="2313135" cy="2120413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1958028"/>
                <a:gd name="connsiteY0" fmla="*/ 791675 h 2120413"/>
                <a:gd name="connsiteX1" fmla="*/ 1958028 w 1958028"/>
                <a:gd name="connsiteY1" fmla="*/ 0 h 2120413"/>
                <a:gd name="connsiteX2" fmla="*/ 1641114 w 1958028"/>
                <a:gd name="connsiteY2" fmla="*/ 2120413 h 2120413"/>
                <a:gd name="connsiteX3" fmla="*/ 0 w 1958028"/>
                <a:gd name="connsiteY3" fmla="*/ 791675 h 2120413"/>
                <a:gd name="connsiteX0" fmla="*/ 0 w 2313135"/>
                <a:gd name="connsiteY0" fmla="*/ 1493011 h 2120413"/>
                <a:gd name="connsiteX1" fmla="*/ 2313135 w 2313135"/>
                <a:gd name="connsiteY1" fmla="*/ 0 h 2120413"/>
                <a:gd name="connsiteX2" fmla="*/ 1996221 w 2313135"/>
                <a:gd name="connsiteY2" fmla="*/ 2120413 h 2120413"/>
                <a:gd name="connsiteX3" fmla="*/ 0 w 2313135"/>
                <a:gd name="connsiteY3" fmla="*/ 1493011 h 21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135" h="2120413">
                  <a:moveTo>
                    <a:pt x="0" y="1493011"/>
                  </a:moveTo>
                  <a:lnTo>
                    <a:pt x="2313135" y="0"/>
                  </a:lnTo>
                  <a:lnTo>
                    <a:pt x="1996221" y="2120413"/>
                  </a:lnTo>
                  <a:lnTo>
                    <a:pt x="0" y="149301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BE4C28E-29FA-4906-ACE1-DB9969F1EB94}"/>
              </a:ext>
            </a:extLst>
          </p:cNvPr>
          <p:cNvSpPr/>
          <p:nvPr/>
        </p:nvSpPr>
        <p:spPr>
          <a:xfrm>
            <a:off x="5808354" y="2460894"/>
            <a:ext cx="575292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8BB32E-7E2A-4558-AD3D-E174E301EFD0}"/>
              </a:ext>
            </a:extLst>
          </p:cNvPr>
          <p:cNvSpPr txBox="1"/>
          <p:nvPr/>
        </p:nvSpPr>
        <p:spPr>
          <a:xfrm>
            <a:off x="5764621" y="595575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2020</a:t>
            </a:r>
            <a:endParaRPr lang="ru-RU" sz="1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6D1B7C7-C64A-4633-B159-87C8396B1C5E}"/>
              </a:ext>
            </a:extLst>
          </p:cNvPr>
          <p:cNvSpPr/>
          <p:nvPr/>
        </p:nvSpPr>
        <p:spPr>
          <a:xfrm>
            <a:off x="1015661" y="209021"/>
            <a:ext cx="6728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FD5C448-3DB3-4115-BCC1-0EBFF5C1222A}"/>
              </a:ext>
            </a:extLst>
          </p:cNvPr>
          <p:cNvSpPr/>
          <p:nvPr/>
        </p:nvSpPr>
        <p:spPr>
          <a:xfrm>
            <a:off x="4789371" y="909351"/>
            <a:ext cx="44219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ФОНД РАЗВИТИЯ ЮГРЫ</a:t>
            </a:r>
            <a:endParaRPr lang="en-US" b="1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cap="all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Ханты-Мансийск,</a:t>
            </a:r>
          </a:p>
          <a:p>
            <a:r>
              <a:rPr lang="ru-RU" cap="all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ул. Спортивная, зд.24 стр. 9, ОФ. 310</a:t>
            </a:r>
          </a:p>
          <a:p>
            <a:endParaRPr lang="ru-RU" cap="all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en-US" cap="all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office@fondugra.ru</a:t>
            </a:r>
            <a:endParaRPr lang="ru-RU" cap="all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cap="all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+7 (3467) 388-614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7CFEDF-A05A-4079-AAD6-DE9D43111C5B}"/>
              </a:ext>
            </a:extLst>
          </p:cNvPr>
          <p:cNvGrpSpPr/>
          <p:nvPr/>
        </p:nvGrpSpPr>
        <p:grpSpPr>
          <a:xfrm>
            <a:off x="1138812" y="722701"/>
            <a:ext cx="3617361" cy="2581543"/>
            <a:chOff x="1099654" y="969686"/>
            <a:chExt cx="3617361" cy="2581543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C92D08F-69E6-43D1-A18D-8AA34AEDD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84" b="34171"/>
            <a:stretch/>
          </p:blipFill>
          <p:spPr>
            <a:xfrm>
              <a:off x="1099654" y="969686"/>
              <a:ext cx="3361541" cy="2581543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8DD32FCD-34CE-4C6A-BCC3-B1F5C9CAB3F8}"/>
                </a:ext>
              </a:extLst>
            </p:cNvPr>
            <p:cNvSpPr/>
            <p:nvPr/>
          </p:nvSpPr>
          <p:spPr>
            <a:xfrm>
              <a:off x="2723476" y="2777411"/>
              <a:ext cx="1993539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b="1" dirty="0">
                  <a:solidFill>
                    <a:srgbClr val="022746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Мои документы</a:t>
              </a: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D738557-B8DD-4F1D-BB09-4E9C55C4B32F}"/>
              </a:ext>
            </a:extLst>
          </p:cNvPr>
          <p:cNvSpPr/>
          <p:nvPr/>
        </p:nvSpPr>
        <p:spPr>
          <a:xfrm>
            <a:off x="562021" y="3491031"/>
            <a:ext cx="101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ПОДРОБНАЯ ИНФОРМАЦИЯ ПО ВОПРОСАМ ФИНАНСОВЫХ МЕР ПОДДЕРЖКИ В ВИДЕ ЛЬГОТНЫХ ЗАЙМОВ:</a:t>
            </a:r>
          </a:p>
          <a:p>
            <a:pPr lvl="1"/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Пинаев Алексей Петрович</a:t>
            </a:r>
            <a:r>
              <a:rPr lang="ru-RU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,+7 (3467) 388-614 (163),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+79028197442</a:t>
            </a:r>
            <a:r>
              <a:rPr lang="ru-RU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PAP@FONDUGRA.RU</a:t>
            </a:r>
            <a:endParaRPr lang="ru-RU" b="1" dirty="0">
              <a:solidFill>
                <a:srgbClr val="02274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07AC2AB-0E2F-4CDF-B34F-DB3F95EA99CD}"/>
              </a:ext>
            </a:extLst>
          </p:cNvPr>
          <p:cNvGrpSpPr/>
          <p:nvPr/>
        </p:nvGrpSpPr>
        <p:grpSpPr>
          <a:xfrm>
            <a:off x="1100740" y="4971769"/>
            <a:ext cx="1796990" cy="1384100"/>
            <a:chOff x="2440456" y="5069562"/>
            <a:chExt cx="2191642" cy="1674469"/>
          </a:xfrm>
        </p:grpSpPr>
        <p:pic>
          <p:nvPicPr>
            <p:cNvPr id="33" name="Рисунок 32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48BC7CD4-F9BD-4EA9-B31E-A7E5C2591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7" t="1994" r="16288"/>
            <a:stretch/>
          </p:blipFill>
          <p:spPr>
            <a:xfrm>
              <a:off x="2490223" y="5112846"/>
              <a:ext cx="2121311" cy="1550936"/>
            </a:xfrm>
            <a:prstGeom prst="rect">
              <a:avLst/>
            </a:prstGeom>
            <a:effectLst>
              <a:outerShdw blurRad="254000" sx="105000" sy="105000" algn="ctr" rotWithShape="0">
                <a:srgbClr val="853748">
                  <a:alpha val="50000"/>
                </a:srgbClr>
              </a:outerShdw>
            </a:effec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943DA92-371E-4728-9C24-9CCBBB36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40456" y="5069562"/>
              <a:ext cx="2191642" cy="1674469"/>
            </a:xfrm>
            <a:prstGeom prst="rect">
              <a:avLst/>
            </a:prstGeom>
            <a:effectLst/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D2D2A0F-F960-4438-B21B-3A746FBDAD19}"/>
              </a:ext>
            </a:extLst>
          </p:cNvPr>
          <p:cNvGrpSpPr/>
          <p:nvPr/>
        </p:nvGrpSpPr>
        <p:grpSpPr>
          <a:xfrm>
            <a:off x="3071616" y="5007547"/>
            <a:ext cx="3132367" cy="1369780"/>
            <a:chOff x="1328860" y="4766827"/>
            <a:chExt cx="3132367" cy="1369780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34A2E32D-5B1D-4BE9-AB42-C6EE8C50D4D9}"/>
                </a:ext>
              </a:extLst>
            </p:cNvPr>
            <p:cNvGrpSpPr/>
            <p:nvPr/>
          </p:nvGrpSpPr>
          <p:grpSpPr>
            <a:xfrm>
              <a:off x="1480082" y="4766827"/>
              <a:ext cx="2981145" cy="1369780"/>
              <a:chOff x="3163530" y="5627371"/>
              <a:chExt cx="2981145" cy="1369780"/>
            </a:xfrm>
          </p:grpSpPr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id="{64C7B989-0B17-4828-9982-E8D1875253C9}"/>
                  </a:ext>
                </a:extLst>
              </p:cNvPr>
              <p:cNvGrpSpPr/>
              <p:nvPr/>
            </p:nvGrpSpPr>
            <p:grpSpPr>
              <a:xfrm>
                <a:off x="3163530" y="5627371"/>
                <a:ext cx="2981145" cy="1369780"/>
                <a:chOff x="1095636" y="3447070"/>
                <a:chExt cx="2981145" cy="1369780"/>
              </a:xfrm>
            </p:grpSpPr>
            <p:sp>
              <p:nvSpPr>
                <p:cNvPr id="55" name="Прямоугольник 54">
                  <a:extLst>
                    <a:ext uri="{FF2B5EF4-FFF2-40B4-BE49-F238E27FC236}">
                      <a16:creationId xmlns:a16="http://schemas.microsoft.com/office/drawing/2014/main" id="{A49CA83D-51AC-4391-A7E0-362AB3FF0CA8}"/>
                    </a:ext>
                  </a:extLst>
                </p:cNvPr>
                <p:cNvSpPr/>
                <p:nvPr/>
              </p:nvSpPr>
              <p:spPr>
                <a:xfrm>
                  <a:off x="1095636" y="3447070"/>
                  <a:ext cx="238938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853748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Arial" panose="020B0604020202020204" pitchFamily="34" charset="0"/>
                    </a:rPr>
                    <a:t>FONDUGRA.RU</a:t>
                  </a:r>
                </a:p>
              </p:txBody>
            </p:sp>
            <p:sp>
              <p:nvSpPr>
                <p:cNvPr id="56" name="Прямоугольник 55">
                  <a:extLst>
                    <a:ext uri="{FF2B5EF4-FFF2-40B4-BE49-F238E27FC236}">
                      <a16:creationId xmlns:a16="http://schemas.microsoft.com/office/drawing/2014/main" id="{FF5F1FFE-66E2-487F-BF29-11D2B106FF1D}"/>
                    </a:ext>
                  </a:extLst>
                </p:cNvPr>
                <p:cNvSpPr/>
                <p:nvPr/>
              </p:nvSpPr>
              <p:spPr>
                <a:xfrm>
                  <a:off x="1099491" y="3862743"/>
                  <a:ext cx="2977290" cy="9541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853748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Arial" panose="020B0604020202020204" pitchFamily="34" charset="0"/>
                    </a:rPr>
                    <a:t>FONDUGRA.RU/FPU/NAVIGATOR/</a:t>
                  </a:r>
                  <a:endParaRPr lang="ru-RU" sz="1400" dirty="0">
                    <a:solidFill>
                      <a:srgbClr val="853748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anose="020B0604020202020204" pitchFamily="34" charset="0"/>
                  </a:endParaRPr>
                </a:p>
                <a:p>
                  <a:r>
                    <a:rPr lang="ru-RU" sz="1400" dirty="0">
                      <a:solidFill>
                        <a:schemeClr val="bg2">
                          <a:lumMod val="25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Arial" panose="020B0604020202020204" pitchFamily="34" charset="0"/>
                    </a:rPr>
                    <a:t>НАВИГАТОР МЕР</a:t>
                  </a:r>
                  <a:r>
                    <a:rPr 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Arial" panose="020B0604020202020204" pitchFamily="34" charset="0"/>
                    </a:rPr>
                    <a:t> </a:t>
                  </a:r>
                  <a:r>
                    <a:rPr lang="ru-RU" sz="1400" dirty="0">
                      <a:solidFill>
                        <a:schemeClr val="bg2">
                          <a:lumMod val="25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Arial" panose="020B0604020202020204" pitchFamily="34" charset="0"/>
                    </a:rPr>
                    <a:t>ПОДДЕРЖКИ</a:t>
                  </a:r>
                </a:p>
                <a:p>
                  <a:r>
                    <a:rPr lang="ru-RU" sz="1400" dirty="0">
                      <a:solidFill>
                        <a:schemeClr val="bg2">
                          <a:lumMod val="25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Arial" panose="020B0604020202020204" pitchFamily="34" charset="0"/>
                    </a:rPr>
                    <a:t>ИНВЕСТОРА</a:t>
                  </a:r>
                </a:p>
                <a:p>
                  <a:endParaRPr lang="ru-RU" sz="1400" dirty="0">
                    <a:solidFill>
                      <a:schemeClr val="bg2">
                        <a:lumMod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10E16ABF-573C-42D5-B3A7-7E1AB7EC7F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068" y="6007694"/>
                <a:ext cx="2083932" cy="12179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AEF687FD-3EB7-4352-8D37-B0AC24875C33}"/>
                </a:ext>
              </a:extLst>
            </p:cNvPr>
            <p:cNvGrpSpPr/>
            <p:nvPr/>
          </p:nvGrpSpPr>
          <p:grpSpPr>
            <a:xfrm>
              <a:off x="1328860" y="4829355"/>
              <a:ext cx="139560" cy="244276"/>
              <a:chOff x="1045208" y="2449027"/>
              <a:chExt cx="161941" cy="283452"/>
            </a:xfrm>
            <a:solidFill>
              <a:srgbClr val="82CE7C"/>
            </a:solidFill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0D6CF9FE-E87F-468B-B47C-EDC3CA81369A}"/>
                  </a:ext>
                </a:extLst>
              </p:cNvPr>
              <p:cNvSpPr/>
              <p:nvPr/>
            </p:nvSpPr>
            <p:spPr>
              <a:xfrm>
                <a:off x="1045560" y="2449027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897709B8-CA94-46D0-9A11-AFDED5EE380C}"/>
                  </a:ext>
                </a:extLst>
              </p:cNvPr>
              <p:cNvSpPr/>
              <p:nvPr/>
            </p:nvSpPr>
            <p:spPr>
              <a:xfrm>
                <a:off x="1045208" y="2509636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E5EE3E38-0826-4EA3-8633-ABBB7FC64C41}"/>
                  </a:ext>
                </a:extLst>
              </p:cNvPr>
              <p:cNvSpPr/>
              <p:nvPr/>
            </p:nvSpPr>
            <p:spPr>
              <a:xfrm>
                <a:off x="1046334" y="2569967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BD247EF7-9277-4E5F-A81D-72370D8DC44B}"/>
                  </a:ext>
                </a:extLst>
              </p:cNvPr>
              <p:cNvSpPr/>
              <p:nvPr/>
            </p:nvSpPr>
            <p:spPr>
              <a:xfrm>
                <a:off x="1045980" y="2627611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29832C52-520D-4020-B732-2FCFB59A9FBF}"/>
                  </a:ext>
                </a:extLst>
              </p:cNvPr>
              <p:cNvSpPr/>
              <p:nvPr/>
            </p:nvSpPr>
            <p:spPr>
              <a:xfrm>
                <a:off x="1045410" y="2686760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18D994EA-A0B9-453A-A3DD-26AA20929DCC}"/>
                  </a:ext>
                </a:extLst>
              </p:cNvPr>
              <p:cNvSpPr/>
              <p:nvPr/>
            </p:nvSpPr>
            <p:spPr>
              <a:xfrm>
                <a:off x="1102594" y="2509920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2217C204-D085-4CD1-9E43-72BE14012FFF}"/>
                  </a:ext>
                </a:extLst>
              </p:cNvPr>
              <p:cNvSpPr/>
              <p:nvPr/>
            </p:nvSpPr>
            <p:spPr>
              <a:xfrm>
                <a:off x="1102239" y="2564432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7BE26E74-C8E0-4D08-AC89-1BB5D3C63E89}"/>
                  </a:ext>
                </a:extLst>
              </p:cNvPr>
              <p:cNvSpPr/>
              <p:nvPr/>
            </p:nvSpPr>
            <p:spPr>
              <a:xfrm>
                <a:off x="1104432" y="2623580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EA5B37E5-A737-4B13-89FB-5E597AB2C87F}"/>
                  </a:ext>
                </a:extLst>
              </p:cNvPr>
              <p:cNvSpPr/>
              <p:nvPr/>
            </p:nvSpPr>
            <p:spPr>
              <a:xfrm>
                <a:off x="1161430" y="2566583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</p:grp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CDAC914-B6E5-4317-9235-8963FFAF2ABD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4B0AC40-CAB0-4A23-AD6B-935D801ABBC4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8</a:t>
              </a:r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1A216A7-9A19-40B6-99AD-1FE726CE3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1B3F3CE3-A96A-4BAA-BA17-7181E788E0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060BB6A-7171-4CDB-9091-05F3A85CF3E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192572" y="17385"/>
            <a:ext cx="5275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УСЛОВИЯ РЕГИОНАЛЬНЫХ ПРОГРАММ 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832996" y="-876235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811858" y="20577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5" name="Рисунок 224">
            <a:extLst>
              <a:ext uri="{FF2B5EF4-FFF2-40B4-BE49-F238E27FC236}">
                <a16:creationId xmlns:a16="http://schemas.microsoft.com/office/drawing/2014/main" id="{2C43C3C5-96D2-4BE7-9207-0462D46D46F1}"/>
              </a:ext>
            </a:extLst>
          </p:cNvPr>
          <p:cNvSpPr/>
          <p:nvPr/>
        </p:nvSpPr>
        <p:spPr>
          <a:xfrm>
            <a:off x="10780222" y="3847519"/>
            <a:ext cx="338047" cy="475595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341" name="Изображение 2" descr="face-mask">
            <a:extLst>
              <a:ext uri="{FF2B5EF4-FFF2-40B4-BE49-F238E27FC236}">
                <a16:creationId xmlns:a16="http://schemas.microsoft.com/office/drawing/2014/main" id="{6AEC9CA7-0078-4CBE-AC21-27663332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6760010" y="5439543"/>
            <a:ext cx="388821" cy="388821"/>
          </a:xfrm>
          <a:prstGeom prst="rect">
            <a:avLst/>
          </a:prstGeom>
        </p:spPr>
      </p:pic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3C67C6A8-330B-46FF-A8E0-75D3CE19A3A0}"/>
              </a:ext>
            </a:extLst>
          </p:cNvPr>
          <p:cNvSpPr/>
          <p:nvPr/>
        </p:nvSpPr>
        <p:spPr>
          <a:xfrm>
            <a:off x="6604077" y="1587457"/>
            <a:ext cx="314617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5 </a:t>
            </a:r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500</a:t>
            </a:r>
            <a:endParaRPr lang="ru-RU" sz="26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id="{EACAB290-4CE5-4E99-B35F-B9A2B741E2F4}"/>
              </a:ext>
            </a:extLst>
          </p:cNvPr>
          <p:cNvSpPr/>
          <p:nvPr/>
        </p:nvSpPr>
        <p:spPr>
          <a:xfrm>
            <a:off x="6457639" y="2600282"/>
            <a:ext cx="314617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1 </a:t>
            </a:r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10</a:t>
            </a:r>
            <a:endParaRPr lang="ru-RU" sz="26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44B2D77B-1C0F-46D0-B59E-22A9AE13CDA3}"/>
              </a:ext>
            </a:extLst>
          </p:cNvPr>
          <p:cNvSpPr/>
          <p:nvPr/>
        </p:nvSpPr>
        <p:spPr>
          <a:xfrm>
            <a:off x="6457639" y="3631740"/>
            <a:ext cx="369767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1% </a:t>
            </a:r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3%</a:t>
            </a:r>
            <a:endParaRPr lang="ru-RU" sz="26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id="{A0BE631B-2AF8-4373-AA21-FAE98E9588ED}"/>
              </a:ext>
            </a:extLst>
          </p:cNvPr>
          <p:cNvSpPr/>
          <p:nvPr/>
        </p:nvSpPr>
        <p:spPr>
          <a:xfrm>
            <a:off x="6501049" y="4623198"/>
            <a:ext cx="3845584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 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0% </a:t>
            </a:r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50%</a:t>
            </a:r>
            <a:endParaRPr lang="ru-RU" sz="26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grpSp>
        <p:nvGrpSpPr>
          <p:cNvPr id="343" name="Группа 342">
            <a:extLst>
              <a:ext uri="{FF2B5EF4-FFF2-40B4-BE49-F238E27FC236}">
                <a16:creationId xmlns:a16="http://schemas.microsoft.com/office/drawing/2014/main" id="{229EFE8F-B611-4596-8647-A6B3CFAA055B}"/>
              </a:ext>
            </a:extLst>
          </p:cNvPr>
          <p:cNvGrpSpPr/>
          <p:nvPr/>
        </p:nvGrpSpPr>
        <p:grpSpPr>
          <a:xfrm>
            <a:off x="684477" y="6158664"/>
            <a:ext cx="497478" cy="510043"/>
            <a:chOff x="7018205" y="3135926"/>
            <a:chExt cx="1174600" cy="1254302"/>
          </a:xfrm>
        </p:grpSpPr>
        <p:sp>
          <p:nvSpPr>
            <p:cNvPr id="344" name="Шестиугольник 343">
              <a:extLst>
                <a:ext uri="{FF2B5EF4-FFF2-40B4-BE49-F238E27FC236}">
                  <a16:creationId xmlns:a16="http://schemas.microsoft.com/office/drawing/2014/main" id="{40B6E2EB-846B-4244-84F7-340736B8802B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5" name="Шестиугольник 344">
              <a:extLst>
                <a:ext uri="{FF2B5EF4-FFF2-40B4-BE49-F238E27FC236}">
                  <a16:creationId xmlns:a16="http://schemas.microsoft.com/office/drawing/2014/main" id="{FDEE99C0-83F2-4037-9857-6FCFD607FCA8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6" name="Шестиугольник 345">
              <a:extLst>
                <a:ext uri="{FF2B5EF4-FFF2-40B4-BE49-F238E27FC236}">
                  <a16:creationId xmlns:a16="http://schemas.microsoft.com/office/drawing/2014/main" id="{B6BC7809-4A19-4746-BB63-587FD3E97FF6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7" name="Шестиугольник 346">
              <a:extLst>
                <a:ext uri="{FF2B5EF4-FFF2-40B4-BE49-F238E27FC236}">
                  <a16:creationId xmlns:a16="http://schemas.microsoft.com/office/drawing/2014/main" id="{AF489063-E4AA-4534-9017-0273D4BEA454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0D6DD07D-FFDE-4937-9C87-0FC69994F9C9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A764A8A-C855-4BDF-A83E-F0EBA1801AE5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5</a:t>
              </a:r>
            </a:p>
          </p:txBody>
        </p: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6150FD62-BEFD-4BE9-898C-F50627EA0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47871ADB-4134-446F-B1B8-7D51AD7146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CCB34CD1-CA2A-4F29-AEAE-3B5F957F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3B703555-868C-49A4-B798-4163ADBD0BEB}"/>
              </a:ext>
            </a:extLst>
          </p:cNvPr>
          <p:cNvSpPr/>
          <p:nvPr/>
        </p:nvSpPr>
        <p:spPr>
          <a:xfrm>
            <a:off x="3145311" y="1759143"/>
            <a:ext cx="2896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СУММА ЗАЙМА,</a:t>
            </a:r>
          </a:p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МЛН РУБЛЕЙ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A7CC3FBC-E440-45EF-8C84-8C5051CBB59B}"/>
              </a:ext>
            </a:extLst>
          </p:cNvPr>
          <p:cNvSpPr/>
          <p:nvPr/>
        </p:nvSpPr>
        <p:spPr>
          <a:xfrm>
            <a:off x="3157973" y="2753776"/>
            <a:ext cx="220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СРОК ЗАЙМА,</a:t>
            </a:r>
          </a:p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ЛЕТ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B16946D7-0588-45CE-9E9B-49F06DFB0031}"/>
              </a:ext>
            </a:extLst>
          </p:cNvPr>
          <p:cNvSpPr/>
          <p:nvPr/>
        </p:nvSpPr>
        <p:spPr>
          <a:xfrm>
            <a:off x="3137089" y="3817116"/>
            <a:ext cx="220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СТАВКА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E45272DF-26EC-4F6D-8037-0B12D28FCB0F}"/>
              </a:ext>
            </a:extLst>
          </p:cNvPr>
          <p:cNvSpPr/>
          <p:nvPr/>
        </p:nvSpPr>
        <p:spPr>
          <a:xfrm>
            <a:off x="3099694" y="4695050"/>
            <a:ext cx="3688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% СОФИНАНСИРОВАНИЯ </a:t>
            </a:r>
          </a:p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СО СТОРОНЫ ЗАЯВИТЕЛЯ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952B02AC-08FC-467F-AAF9-0B46242A6E5E}"/>
              </a:ext>
            </a:extLst>
          </p:cNvPr>
          <p:cNvSpPr/>
          <p:nvPr/>
        </p:nvSpPr>
        <p:spPr>
          <a:xfrm>
            <a:off x="2204231" y="1620493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1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E838D0CC-5B75-43E8-A49D-0A4EA75CC77E}"/>
              </a:ext>
            </a:extLst>
          </p:cNvPr>
          <p:cNvSpPr/>
          <p:nvPr/>
        </p:nvSpPr>
        <p:spPr>
          <a:xfrm>
            <a:off x="2216422" y="2640430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2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8B74E0B6-9F8E-4372-91C3-C9D8F7EC1161}"/>
              </a:ext>
            </a:extLst>
          </p:cNvPr>
          <p:cNvSpPr/>
          <p:nvPr/>
        </p:nvSpPr>
        <p:spPr>
          <a:xfrm>
            <a:off x="2183302" y="3551424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3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F575FBCA-0A09-4CCD-9E7D-A6DE6BD4AA50}"/>
              </a:ext>
            </a:extLst>
          </p:cNvPr>
          <p:cNvSpPr/>
          <p:nvPr/>
        </p:nvSpPr>
        <p:spPr>
          <a:xfrm>
            <a:off x="2159131" y="4542414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4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D27BDBB5-4E7E-4C6A-9E80-8883DD15B3E3}"/>
              </a:ext>
            </a:extLst>
          </p:cNvPr>
          <p:cNvCxnSpPr>
            <a:cxnSpLocks/>
          </p:cNvCxnSpPr>
          <p:nvPr/>
        </p:nvCxnSpPr>
        <p:spPr>
          <a:xfrm>
            <a:off x="2919471" y="1092281"/>
            <a:ext cx="0" cy="428113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68154575-3ABF-43ED-A5AE-3E3535A049EA}"/>
              </a:ext>
            </a:extLst>
          </p:cNvPr>
          <p:cNvCxnSpPr>
            <a:cxnSpLocks/>
          </p:cNvCxnSpPr>
          <p:nvPr/>
        </p:nvCxnSpPr>
        <p:spPr>
          <a:xfrm>
            <a:off x="6177481" y="1158413"/>
            <a:ext cx="0" cy="428113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48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192572" y="17385"/>
            <a:ext cx="5275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УСЛОВИЯ ФЕДЕРАЛЬНЫХ  ПРОГРАММ 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832996" y="-876235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811858" y="20577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5" name="Рисунок 224">
            <a:extLst>
              <a:ext uri="{FF2B5EF4-FFF2-40B4-BE49-F238E27FC236}">
                <a16:creationId xmlns:a16="http://schemas.microsoft.com/office/drawing/2014/main" id="{2C43C3C5-96D2-4BE7-9207-0462D46D46F1}"/>
              </a:ext>
            </a:extLst>
          </p:cNvPr>
          <p:cNvSpPr/>
          <p:nvPr/>
        </p:nvSpPr>
        <p:spPr>
          <a:xfrm>
            <a:off x="10780222" y="3847519"/>
            <a:ext cx="338047" cy="475595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341" name="Изображение 2" descr="face-mask">
            <a:extLst>
              <a:ext uri="{FF2B5EF4-FFF2-40B4-BE49-F238E27FC236}">
                <a16:creationId xmlns:a16="http://schemas.microsoft.com/office/drawing/2014/main" id="{6AEC9CA7-0078-4CBE-AC21-27663332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778852" y="5457627"/>
            <a:ext cx="388821" cy="388821"/>
          </a:xfrm>
          <a:prstGeom prst="rect">
            <a:avLst/>
          </a:prstGeom>
        </p:spPr>
      </p:pic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3C67C6A8-330B-46FF-A8E0-75D3CE19A3A0}"/>
              </a:ext>
            </a:extLst>
          </p:cNvPr>
          <p:cNvSpPr/>
          <p:nvPr/>
        </p:nvSpPr>
        <p:spPr>
          <a:xfrm>
            <a:off x="6414572" y="1681261"/>
            <a:ext cx="314617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5 </a:t>
            </a:r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2000</a:t>
            </a:r>
            <a:endParaRPr lang="ru-RU" sz="26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id="{EACAB290-4CE5-4E99-B35F-B9A2B741E2F4}"/>
              </a:ext>
            </a:extLst>
          </p:cNvPr>
          <p:cNvSpPr/>
          <p:nvPr/>
        </p:nvSpPr>
        <p:spPr>
          <a:xfrm>
            <a:off x="6268134" y="2694086"/>
            <a:ext cx="314617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1 </a:t>
            </a:r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7</a:t>
            </a:r>
            <a:endParaRPr lang="ru-RU" sz="26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44B2D77B-1C0F-46D0-B59E-22A9AE13CDA3}"/>
              </a:ext>
            </a:extLst>
          </p:cNvPr>
          <p:cNvSpPr/>
          <p:nvPr/>
        </p:nvSpPr>
        <p:spPr>
          <a:xfrm>
            <a:off x="6268134" y="3725544"/>
            <a:ext cx="369767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1% </a:t>
            </a:r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3%</a:t>
            </a:r>
            <a:endParaRPr lang="ru-RU" sz="26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id="{A0BE631B-2AF8-4373-AA21-FAE98E9588ED}"/>
              </a:ext>
            </a:extLst>
          </p:cNvPr>
          <p:cNvSpPr/>
          <p:nvPr/>
        </p:nvSpPr>
        <p:spPr>
          <a:xfrm>
            <a:off x="6311544" y="4717002"/>
            <a:ext cx="3845584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 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0% </a:t>
            </a:r>
            <a:r>
              <a:rPr lang="ru-RU" sz="2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4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50%</a:t>
            </a:r>
            <a:endParaRPr lang="ru-RU" sz="26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grpSp>
        <p:nvGrpSpPr>
          <p:cNvPr id="343" name="Группа 342">
            <a:extLst>
              <a:ext uri="{FF2B5EF4-FFF2-40B4-BE49-F238E27FC236}">
                <a16:creationId xmlns:a16="http://schemas.microsoft.com/office/drawing/2014/main" id="{229EFE8F-B611-4596-8647-A6B3CFAA055B}"/>
              </a:ext>
            </a:extLst>
          </p:cNvPr>
          <p:cNvGrpSpPr/>
          <p:nvPr/>
        </p:nvGrpSpPr>
        <p:grpSpPr>
          <a:xfrm>
            <a:off x="684477" y="6158664"/>
            <a:ext cx="497478" cy="510043"/>
            <a:chOff x="7018205" y="3135926"/>
            <a:chExt cx="1174600" cy="1254302"/>
          </a:xfrm>
        </p:grpSpPr>
        <p:sp>
          <p:nvSpPr>
            <p:cNvPr id="344" name="Шестиугольник 343">
              <a:extLst>
                <a:ext uri="{FF2B5EF4-FFF2-40B4-BE49-F238E27FC236}">
                  <a16:creationId xmlns:a16="http://schemas.microsoft.com/office/drawing/2014/main" id="{40B6E2EB-846B-4244-84F7-340736B8802B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5" name="Шестиугольник 344">
              <a:extLst>
                <a:ext uri="{FF2B5EF4-FFF2-40B4-BE49-F238E27FC236}">
                  <a16:creationId xmlns:a16="http://schemas.microsoft.com/office/drawing/2014/main" id="{FDEE99C0-83F2-4037-9857-6FCFD607FCA8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6" name="Шестиугольник 345">
              <a:extLst>
                <a:ext uri="{FF2B5EF4-FFF2-40B4-BE49-F238E27FC236}">
                  <a16:creationId xmlns:a16="http://schemas.microsoft.com/office/drawing/2014/main" id="{B6BC7809-4A19-4746-BB63-587FD3E97FF6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7" name="Шестиугольник 346">
              <a:extLst>
                <a:ext uri="{FF2B5EF4-FFF2-40B4-BE49-F238E27FC236}">
                  <a16:creationId xmlns:a16="http://schemas.microsoft.com/office/drawing/2014/main" id="{AF489063-E4AA-4534-9017-0273D4BEA454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0D6DD07D-FFDE-4937-9C87-0FC69994F9C9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A764A8A-C855-4BDF-A83E-F0EBA1801AE5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5</a:t>
              </a:r>
            </a:p>
          </p:txBody>
        </p: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6150FD62-BEFD-4BE9-898C-F50627EA0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47871ADB-4134-446F-B1B8-7D51AD7146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CCB34CD1-CA2A-4F29-AEAE-3B5F957F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3B703555-868C-49A4-B798-4163ADBD0BEB}"/>
              </a:ext>
            </a:extLst>
          </p:cNvPr>
          <p:cNvSpPr/>
          <p:nvPr/>
        </p:nvSpPr>
        <p:spPr>
          <a:xfrm>
            <a:off x="2955806" y="1852947"/>
            <a:ext cx="2896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СУММА ЗАЙМА,</a:t>
            </a:r>
          </a:p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МЛН РУБЛЕЙ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A7CC3FBC-E440-45EF-8C84-8C5051CBB59B}"/>
              </a:ext>
            </a:extLst>
          </p:cNvPr>
          <p:cNvSpPr/>
          <p:nvPr/>
        </p:nvSpPr>
        <p:spPr>
          <a:xfrm>
            <a:off x="2968468" y="2847580"/>
            <a:ext cx="220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СРОК ЗАЙМА,</a:t>
            </a:r>
          </a:p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ЛЕТ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B16946D7-0588-45CE-9E9B-49F06DFB0031}"/>
              </a:ext>
            </a:extLst>
          </p:cNvPr>
          <p:cNvSpPr/>
          <p:nvPr/>
        </p:nvSpPr>
        <p:spPr>
          <a:xfrm>
            <a:off x="2947584" y="3910920"/>
            <a:ext cx="220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СТАВКА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E45272DF-26EC-4F6D-8037-0B12D28FCB0F}"/>
              </a:ext>
            </a:extLst>
          </p:cNvPr>
          <p:cNvSpPr/>
          <p:nvPr/>
        </p:nvSpPr>
        <p:spPr>
          <a:xfrm>
            <a:off x="2910189" y="4788854"/>
            <a:ext cx="3688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% СОФИНАНСИРОВАНИЯ </a:t>
            </a:r>
          </a:p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СО СТОРОНЫ ЗАЯВИТЕЛЯ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952B02AC-08FC-467F-AAF9-0B46242A6E5E}"/>
              </a:ext>
            </a:extLst>
          </p:cNvPr>
          <p:cNvSpPr/>
          <p:nvPr/>
        </p:nvSpPr>
        <p:spPr>
          <a:xfrm>
            <a:off x="2014726" y="1714297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1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E838D0CC-5B75-43E8-A49D-0A4EA75CC77E}"/>
              </a:ext>
            </a:extLst>
          </p:cNvPr>
          <p:cNvSpPr/>
          <p:nvPr/>
        </p:nvSpPr>
        <p:spPr>
          <a:xfrm>
            <a:off x="2026917" y="2734234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2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8B74E0B6-9F8E-4372-91C3-C9D8F7EC1161}"/>
              </a:ext>
            </a:extLst>
          </p:cNvPr>
          <p:cNvSpPr/>
          <p:nvPr/>
        </p:nvSpPr>
        <p:spPr>
          <a:xfrm>
            <a:off x="1993797" y="3645228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3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F575FBCA-0A09-4CCD-9E7D-A6DE6BD4AA50}"/>
              </a:ext>
            </a:extLst>
          </p:cNvPr>
          <p:cNvSpPr/>
          <p:nvPr/>
        </p:nvSpPr>
        <p:spPr>
          <a:xfrm>
            <a:off x="1969626" y="4636218"/>
            <a:ext cx="657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4</a:t>
            </a:r>
            <a:endParaRPr lang="ru-RU" sz="32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D27BDBB5-4E7E-4C6A-9E80-8883DD15B3E3}"/>
              </a:ext>
            </a:extLst>
          </p:cNvPr>
          <p:cNvCxnSpPr>
            <a:cxnSpLocks/>
          </p:cNvCxnSpPr>
          <p:nvPr/>
        </p:nvCxnSpPr>
        <p:spPr>
          <a:xfrm>
            <a:off x="2749109" y="1424666"/>
            <a:ext cx="0" cy="428113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68154575-3ABF-43ED-A5AE-3E3535A049EA}"/>
              </a:ext>
            </a:extLst>
          </p:cNvPr>
          <p:cNvCxnSpPr>
            <a:cxnSpLocks/>
          </p:cNvCxnSpPr>
          <p:nvPr/>
        </p:nvCxnSpPr>
        <p:spPr>
          <a:xfrm>
            <a:off x="5971329" y="1416784"/>
            <a:ext cx="0" cy="428113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3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614535" y="77766"/>
            <a:ext cx="4491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ВЗАИМОДЕЙСТВИЕ С ФРП: СОВМЕСТНЫЕ ЗАЙМЫ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295085" y="-876673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1298682" y="23315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FB3AF807-D5D8-4128-AEB5-EC9B67CF1F02}"/>
              </a:ext>
            </a:extLst>
          </p:cNvPr>
          <p:cNvGrpSpPr/>
          <p:nvPr/>
        </p:nvGrpSpPr>
        <p:grpSpPr>
          <a:xfrm>
            <a:off x="7436447" y="3259080"/>
            <a:ext cx="1557110" cy="1771151"/>
            <a:chOff x="4968451" y="4122923"/>
            <a:chExt cx="1866161" cy="2053470"/>
          </a:xfrm>
        </p:grpSpPr>
        <p:grpSp>
          <p:nvGrpSpPr>
            <p:cNvPr id="157" name="Группа 156">
              <a:extLst>
                <a:ext uri="{FF2B5EF4-FFF2-40B4-BE49-F238E27FC236}">
                  <a16:creationId xmlns:a16="http://schemas.microsoft.com/office/drawing/2014/main" id="{28421F81-FDBC-4D53-96F7-1FB155413D13}"/>
                </a:ext>
              </a:extLst>
            </p:cNvPr>
            <p:cNvGrpSpPr/>
            <p:nvPr/>
          </p:nvGrpSpPr>
          <p:grpSpPr>
            <a:xfrm>
              <a:off x="4968451" y="4122923"/>
              <a:ext cx="1866161" cy="2053470"/>
              <a:chOff x="2915271" y="3337648"/>
              <a:chExt cx="1544894" cy="1751220"/>
            </a:xfrm>
          </p:grpSpPr>
          <p:grpSp>
            <p:nvGrpSpPr>
              <p:cNvPr id="166" name="Группа 165">
                <a:extLst>
                  <a:ext uri="{FF2B5EF4-FFF2-40B4-BE49-F238E27FC236}">
                    <a16:creationId xmlns:a16="http://schemas.microsoft.com/office/drawing/2014/main" id="{4285D9BF-7629-4F2A-B358-169A521F4A6B}"/>
                  </a:ext>
                </a:extLst>
              </p:cNvPr>
              <p:cNvGrpSpPr/>
              <p:nvPr/>
            </p:nvGrpSpPr>
            <p:grpSpPr>
              <a:xfrm>
                <a:off x="2915271" y="3337648"/>
                <a:ext cx="1544894" cy="1751220"/>
                <a:chOff x="5189220" y="2763600"/>
                <a:chExt cx="1813560" cy="2145656"/>
              </a:xfrm>
              <a:solidFill>
                <a:schemeClr val="bg1"/>
              </a:solidFill>
            </p:grpSpPr>
            <p:sp>
              <p:nvSpPr>
                <p:cNvPr id="168" name="Шестиугольник 167">
                  <a:extLst>
                    <a:ext uri="{FF2B5EF4-FFF2-40B4-BE49-F238E27FC236}">
                      <a16:creationId xmlns:a16="http://schemas.microsoft.com/office/drawing/2014/main" id="{83CD7E58-A541-4F2F-A6DC-882293E5E3B6}"/>
                    </a:ext>
                  </a:extLst>
                </p:cNvPr>
                <p:cNvSpPr/>
                <p:nvPr/>
              </p:nvSpPr>
              <p:spPr>
                <a:xfrm rot="5400000">
                  <a:off x="5023172" y="2929648"/>
                  <a:ext cx="2145656" cy="1813560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  <a:effectLst>
                  <a:outerShdw blurRad="317500" algn="ctr" rotWithShape="0">
                    <a:srgbClr val="853748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9" name="Шестиугольник 168">
                  <a:extLst>
                    <a:ext uri="{FF2B5EF4-FFF2-40B4-BE49-F238E27FC236}">
                      <a16:creationId xmlns:a16="http://schemas.microsoft.com/office/drawing/2014/main" id="{142D1BF2-269F-4B34-91C0-D29A82167AC9}"/>
                    </a:ext>
                  </a:extLst>
                </p:cNvPr>
                <p:cNvSpPr/>
                <p:nvPr/>
              </p:nvSpPr>
              <p:spPr>
                <a:xfrm rot="5400000">
                  <a:off x="5143186" y="3031087"/>
                  <a:ext cx="1905632" cy="1642785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9B650E6-359C-455A-B89F-2FA4EC07BF21}"/>
                  </a:ext>
                </a:extLst>
              </p:cNvPr>
              <p:cNvSpPr txBox="1"/>
              <p:nvPr/>
            </p:nvSpPr>
            <p:spPr>
              <a:xfrm>
                <a:off x="2953590" y="4337329"/>
                <a:ext cx="1468257" cy="456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853748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СОФИНАНСИРОВАНИЕ</a:t>
                </a:r>
              </a:p>
            </p:txBody>
          </p:sp>
        </p:grpSp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56947D0F-D1B9-46F6-BBDA-7A56C8DE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9801" y="4481623"/>
              <a:ext cx="878084" cy="900304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EFE9FB52-F039-4CE5-9BF4-3BED16B351F9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D54E1DA-6155-4682-BE37-13A820952813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2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krobat Black" panose="00000A00000000000000" pitchFamily="50" charset="-52"/>
              </a:endParaRPr>
            </a:p>
          </p:txBody>
        </p:sp>
        <p:cxnSp>
          <p:nvCxnSpPr>
            <p:cNvPr id="162" name="Прямая соединительная линия 161">
              <a:extLst>
                <a:ext uri="{FF2B5EF4-FFF2-40B4-BE49-F238E27FC236}">
                  <a16:creationId xmlns:a16="http://schemas.microsoft.com/office/drawing/2014/main" id="{C9E0EE99-9F1C-4BB2-B333-C5AE91788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>
              <a:extLst>
                <a:ext uri="{FF2B5EF4-FFF2-40B4-BE49-F238E27FC236}">
                  <a16:creationId xmlns:a16="http://schemas.microsoft.com/office/drawing/2014/main" id="{999594DA-7D2C-4537-AC04-4C3A21D95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90C794B8-DC31-4E1E-AF7C-F6A1019ECA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C1E319C2-2BDA-4BA2-AC6C-259E4CF80575}"/>
              </a:ext>
            </a:extLst>
          </p:cNvPr>
          <p:cNvGrpSpPr/>
          <p:nvPr/>
        </p:nvGrpSpPr>
        <p:grpSpPr>
          <a:xfrm>
            <a:off x="2991818" y="3310821"/>
            <a:ext cx="1557110" cy="1771151"/>
            <a:chOff x="4968452" y="4122922"/>
            <a:chExt cx="1866161" cy="2053470"/>
          </a:xfrm>
        </p:grpSpPr>
        <p:grpSp>
          <p:nvGrpSpPr>
            <p:cNvPr id="174" name="Группа 173">
              <a:extLst>
                <a:ext uri="{FF2B5EF4-FFF2-40B4-BE49-F238E27FC236}">
                  <a16:creationId xmlns:a16="http://schemas.microsoft.com/office/drawing/2014/main" id="{736379F2-D138-4E8B-9E42-C4F9F531F865}"/>
                </a:ext>
              </a:extLst>
            </p:cNvPr>
            <p:cNvGrpSpPr/>
            <p:nvPr/>
          </p:nvGrpSpPr>
          <p:grpSpPr>
            <a:xfrm>
              <a:off x="4968452" y="4122922"/>
              <a:ext cx="1866161" cy="2053470"/>
              <a:chOff x="2915272" y="3337648"/>
              <a:chExt cx="1544894" cy="1751220"/>
            </a:xfrm>
          </p:grpSpPr>
          <p:grpSp>
            <p:nvGrpSpPr>
              <p:cNvPr id="179" name="Группа 178">
                <a:extLst>
                  <a:ext uri="{FF2B5EF4-FFF2-40B4-BE49-F238E27FC236}">
                    <a16:creationId xmlns:a16="http://schemas.microsoft.com/office/drawing/2014/main" id="{99DBC15B-0AA3-4435-BE51-2BE88D7927BE}"/>
                  </a:ext>
                </a:extLst>
              </p:cNvPr>
              <p:cNvGrpSpPr/>
              <p:nvPr/>
            </p:nvGrpSpPr>
            <p:grpSpPr>
              <a:xfrm>
                <a:off x="2915272" y="3337648"/>
                <a:ext cx="1544894" cy="1751220"/>
                <a:chOff x="5189221" y="2763600"/>
                <a:chExt cx="1813560" cy="2145656"/>
              </a:xfrm>
              <a:solidFill>
                <a:schemeClr val="bg1"/>
              </a:solidFill>
            </p:grpSpPr>
            <p:sp>
              <p:nvSpPr>
                <p:cNvPr id="184" name="Шестиугольник 183">
                  <a:extLst>
                    <a:ext uri="{FF2B5EF4-FFF2-40B4-BE49-F238E27FC236}">
                      <a16:creationId xmlns:a16="http://schemas.microsoft.com/office/drawing/2014/main" id="{4BB3686F-B138-445E-9C4B-718541D263FB}"/>
                    </a:ext>
                  </a:extLst>
                </p:cNvPr>
                <p:cNvSpPr/>
                <p:nvPr/>
              </p:nvSpPr>
              <p:spPr>
                <a:xfrm rot="5400000">
                  <a:off x="5023173" y="2929648"/>
                  <a:ext cx="2145656" cy="1813560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  <a:effectLst>
                  <a:outerShdw blurRad="317500" algn="ctr" rotWithShape="0">
                    <a:srgbClr val="F392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5" name="Шестиугольник 184">
                  <a:extLst>
                    <a:ext uri="{FF2B5EF4-FFF2-40B4-BE49-F238E27FC236}">
                      <a16:creationId xmlns:a16="http://schemas.microsoft.com/office/drawing/2014/main" id="{2705C50F-5BAA-4338-99F7-26F641AA100B}"/>
                    </a:ext>
                  </a:extLst>
                </p:cNvPr>
                <p:cNvSpPr/>
                <p:nvPr/>
              </p:nvSpPr>
              <p:spPr>
                <a:xfrm rot="5400000">
                  <a:off x="5143186" y="3031087"/>
                  <a:ext cx="1905632" cy="1642785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DBEDC38-94A2-4782-B4E3-FA77574B6004}"/>
                  </a:ext>
                </a:extLst>
              </p:cNvPr>
              <p:cNvSpPr txBox="1"/>
              <p:nvPr/>
            </p:nvSpPr>
            <p:spPr>
              <a:xfrm>
                <a:off x="2953590" y="4337329"/>
                <a:ext cx="1468257" cy="36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392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СУММА</a:t>
                </a:r>
              </a:p>
            </p:txBody>
          </p:sp>
        </p:grpSp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id="{EF4EB1D8-F780-4CFE-BA65-D049FC232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89801" y="4481623"/>
              <a:ext cx="878084" cy="900304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A6CF1FA-AF1E-4F3C-9223-7C652DA4731D}"/>
              </a:ext>
            </a:extLst>
          </p:cNvPr>
          <p:cNvGrpSpPr/>
          <p:nvPr/>
        </p:nvGrpSpPr>
        <p:grpSpPr>
          <a:xfrm>
            <a:off x="9852997" y="5296960"/>
            <a:ext cx="1160373" cy="1090960"/>
            <a:chOff x="7943931" y="5658411"/>
            <a:chExt cx="1160373" cy="1090960"/>
          </a:xfrm>
        </p:grpSpPr>
        <p:grpSp>
          <p:nvGrpSpPr>
            <p:cNvPr id="193" name="Группа 192">
              <a:extLst>
                <a:ext uri="{FF2B5EF4-FFF2-40B4-BE49-F238E27FC236}">
                  <a16:creationId xmlns:a16="http://schemas.microsoft.com/office/drawing/2014/main" id="{0096C0D3-B9E2-403A-A27C-5B2587CF60A5}"/>
                </a:ext>
              </a:extLst>
            </p:cNvPr>
            <p:cNvGrpSpPr/>
            <p:nvPr/>
          </p:nvGrpSpPr>
          <p:grpSpPr>
            <a:xfrm>
              <a:off x="7943931" y="5899510"/>
              <a:ext cx="497478" cy="510043"/>
              <a:chOff x="7018205" y="3135926"/>
              <a:chExt cx="1174600" cy="1254302"/>
            </a:xfrm>
          </p:grpSpPr>
          <p:sp>
            <p:nvSpPr>
              <p:cNvPr id="195" name="Шестиугольник 194">
                <a:extLst>
                  <a:ext uri="{FF2B5EF4-FFF2-40B4-BE49-F238E27FC236}">
                    <a16:creationId xmlns:a16="http://schemas.microsoft.com/office/drawing/2014/main" id="{B421C1F2-5DF6-4422-B1C6-7E2A75D54852}"/>
                  </a:ext>
                </a:extLst>
              </p:cNvPr>
              <p:cNvSpPr/>
              <p:nvPr/>
            </p:nvSpPr>
            <p:spPr>
              <a:xfrm rot="5400000">
                <a:off x="6978354" y="3175777"/>
                <a:ext cx="1254302" cy="1174600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022746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6" name="Шестиугольник 195">
                <a:extLst>
                  <a:ext uri="{FF2B5EF4-FFF2-40B4-BE49-F238E27FC236}">
                    <a16:creationId xmlns:a16="http://schemas.microsoft.com/office/drawing/2014/main" id="{8B434B21-1BE8-49DC-95ED-5F1E11DC9FCD}"/>
                  </a:ext>
                </a:extLst>
              </p:cNvPr>
              <p:cNvSpPr/>
              <p:nvPr/>
            </p:nvSpPr>
            <p:spPr>
              <a:xfrm rot="5400000">
                <a:off x="7156751" y="3375412"/>
                <a:ext cx="910679" cy="79773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022746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7" name="Шестиугольник 196">
                <a:extLst>
                  <a:ext uri="{FF2B5EF4-FFF2-40B4-BE49-F238E27FC236}">
                    <a16:creationId xmlns:a16="http://schemas.microsoft.com/office/drawing/2014/main" id="{D45DFE22-5473-4F6E-917E-6CFF4DC0EE63}"/>
                  </a:ext>
                </a:extLst>
              </p:cNvPr>
              <p:cNvSpPr/>
              <p:nvPr/>
            </p:nvSpPr>
            <p:spPr>
              <a:xfrm rot="5400000">
                <a:off x="7302314" y="3522717"/>
                <a:ext cx="606401" cy="50312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022746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8" name="Шестиугольник 197">
                <a:extLst>
                  <a:ext uri="{FF2B5EF4-FFF2-40B4-BE49-F238E27FC236}">
                    <a16:creationId xmlns:a16="http://schemas.microsoft.com/office/drawing/2014/main" id="{06F09AEF-B36F-4A5F-A3BA-DED9F04CB290}"/>
                  </a:ext>
                </a:extLst>
              </p:cNvPr>
              <p:cNvSpPr/>
              <p:nvPr/>
            </p:nvSpPr>
            <p:spPr>
              <a:xfrm rot="5400000">
                <a:off x="7452005" y="3629346"/>
                <a:ext cx="320174" cy="309289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022746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B5DD776-DFBF-47FE-A792-6B676DC695B9}"/>
                </a:ext>
              </a:extLst>
            </p:cNvPr>
            <p:cNvGrpSpPr/>
            <p:nvPr/>
          </p:nvGrpSpPr>
          <p:grpSpPr>
            <a:xfrm>
              <a:off x="8400697" y="6239328"/>
              <a:ext cx="497478" cy="510043"/>
              <a:chOff x="7018205" y="3135926"/>
              <a:chExt cx="1174600" cy="1254302"/>
            </a:xfrm>
          </p:grpSpPr>
          <p:sp>
            <p:nvSpPr>
              <p:cNvPr id="200" name="Шестиугольник 199">
                <a:extLst>
                  <a:ext uri="{FF2B5EF4-FFF2-40B4-BE49-F238E27FC236}">
                    <a16:creationId xmlns:a16="http://schemas.microsoft.com/office/drawing/2014/main" id="{22477E4A-3351-427D-9F4E-AF49D2D0D81A}"/>
                  </a:ext>
                </a:extLst>
              </p:cNvPr>
              <p:cNvSpPr/>
              <p:nvPr/>
            </p:nvSpPr>
            <p:spPr>
              <a:xfrm rot="5400000">
                <a:off x="6978354" y="3175777"/>
                <a:ext cx="1254302" cy="1174600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1" name="Шестиугольник 200">
                <a:extLst>
                  <a:ext uri="{FF2B5EF4-FFF2-40B4-BE49-F238E27FC236}">
                    <a16:creationId xmlns:a16="http://schemas.microsoft.com/office/drawing/2014/main" id="{F93EB550-C9BF-474C-BF25-4E61A23545BE}"/>
                  </a:ext>
                </a:extLst>
              </p:cNvPr>
              <p:cNvSpPr/>
              <p:nvPr/>
            </p:nvSpPr>
            <p:spPr>
              <a:xfrm rot="5400000">
                <a:off x="7156751" y="3375412"/>
                <a:ext cx="910679" cy="79773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2" name="Шестиугольник 201">
                <a:extLst>
                  <a:ext uri="{FF2B5EF4-FFF2-40B4-BE49-F238E27FC236}">
                    <a16:creationId xmlns:a16="http://schemas.microsoft.com/office/drawing/2014/main" id="{F535F368-2F3F-424A-9CC8-B44BEBC094E0}"/>
                  </a:ext>
                </a:extLst>
              </p:cNvPr>
              <p:cNvSpPr/>
              <p:nvPr/>
            </p:nvSpPr>
            <p:spPr>
              <a:xfrm rot="5400000">
                <a:off x="7302314" y="3522717"/>
                <a:ext cx="606401" cy="50312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3" name="Шестиугольник 202">
                <a:extLst>
                  <a:ext uri="{FF2B5EF4-FFF2-40B4-BE49-F238E27FC236}">
                    <a16:creationId xmlns:a16="http://schemas.microsoft.com/office/drawing/2014/main" id="{DFD3E8F4-64F1-4EF0-BE1B-D60343ED5495}"/>
                  </a:ext>
                </a:extLst>
              </p:cNvPr>
              <p:cNvSpPr/>
              <p:nvPr/>
            </p:nvSpPr>
            <p:spPr>
              <a:xfrm rot="5400000">
                <a:off x="7452005" y="3629346"/>
                <a:ext cx="320174" cy="309289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04" name="Группа 203">
              <a:extLst>
                <a:ext uri="{FF2B5EF4-FFF2-40B4-BE49-F238E27FC236}">
                  <a16:creationId xmlns:a16="http://schemas.microsoft.com/office/drawing/2014/main" id="{B3EFA847-85E3-4B0D-A092-6ED5C13A78F0}"/>
                </a:ext>
              </a:extLst>
            </p:cNvPr>
            <p:cNvGrpSpPr/>
            <p:nvPr/>
          </p:nvGrpSpPr>
          <p:grpSpPr>
            <a:xfrm>
              <a:off x="8606826" y="5658411"/>
              <a:ext cx="497478" cy="510043"/>
              <a:chOff x="7018205" y="3135926"/>
              <a:chExt cx="1174600" cy="1254302"/>
            </a:xfrm>
          </p:grpSpPr>
          <p:sp>
            <p:nvSpPr>
              <p:cNvPr id="205" name="Шестиугольник 204">
                <a:extLst>
                  <a:ext uri="{FF2B5EF4-FFF2-40B4-BE49-F238E27FC236}">
                    <a16:creationId xmlns:a16="http://schemas.microsoft.com/office/drawing/2014/main" id="{3AE7340A-DB28-408C-91F7-2E2413B985E3}"/>
                  </a:ext>
                </a:extLst>
              </p:cNvPr>
              <p:cNvSpPr/>
              <p:nvPr/>
            </p:nvSpPr>
            <p:spPr>
              <a:xfrm rot="5400000">
                <a:off x="6978354" y="3175777"/>
                <a:ext cx="1254302" cy="1174600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6" name="Шестиугольник 205">
                <a:extLst>
                  <a:ext uri="{FF2B5EF4-FFF2-40B4-BE49-F238E27FC236}">
                    <a16:creationId xmlns:a16="http://schemas.microsoft.com/office/drawing/2014/main" id="{7357F45F-7D0F-4418-B15E-3ABB46D7DA46}"/>
                  </a:ext>
                </a:extLst>
              </p:cNvPr>
              <p:cNvSpPr/>
              <p:nvPr/>
            </p:nvSpPr>
            <p:spPr>
              <a:xfrm rot="5400000">
                <a:off x="7156751" y="3375412"/>
                <a:ext cx="910679" cy="79773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7" name="Шестиугольник 206">
                <a:extLst>
                  <a:ext uri="{FF2B5EF4-FFF2-40B4-BE49-F238E27FC236}">
                    <a16:creationId xmlns:a16="http://schemas.microsoft.com/office/drawing/2014/main" id="{EBB48C25-2A71-4BD1-9CF9-0F27FC42CEB9}"/>
                  </a:ext>
                </a:extLst>
              </p:cNvPr>
              <p:cNvSpPr/>
              <p:nvPr/>
            </p:nvSpPr>
            <p:spPr>
              <a:xfrm rot="5400000">
                <a:off x="7302314" y="3522717"/>
                <a:ext cx="606401" cy="50312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8" name="Шестиугольник 207">
                <a:extLst>
                  <a:ext uri="{FF2B5EF4-FFF2-40B4-BE49-F238E27FC236}">
                    <a16:creationId xmlns:a16="http://schemas.microsoft.com/office/drawing/2014/main" id="{9F398C39-E5F2-4A5B-8B6A-3A068E261FF9}"/>
                  </a:ext>
                </a:extLst>
              </p:cNvPr>
              <p:cNvSpPr/>
              <p:nvPr/>
            </p:nvSpPr>
            <p:spPr>
              <a:xfrm rot="5400000">
                <a:off x="7452005" y="3629346"/>
                <a:ext cx="320174" cy="309289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5371C4-F732-4E71-B9EE-17666BE62C41}"/>
              </a:ext>
            </a:extLst>
          </p:cNvPr>
          <p:cNvGrpSpPr/>
          <p:nvPr/>
        </p:nvGrpSpPr>
        <p:grpSpPr>
          <a:xfrm>
            <a:off x="471698" y="2795674"/>
            <a:ext cx="1160373" cy="1212795"/>
            <a:chOff x="3349913" y="4847139"/>
            <a:chExt cx="1160373" cy="1090960"/>
          </a:xfrm>
        </p:grpSpPr>
        <p:grpSp>
          <p:nvGrpSpPr>
            <p:cNvPr id="224" name="Группа 223">
              <a:extLst>
                <a:ext uri="{FF2B5EF4-FFF2-40B4-BE49-F238E27FC236}">
                  <a16:creationId xmlns:a16="http://schemas.microsoft.com/office/drawing/2014/main" id="{D7276732-5EFB-4802-A1C0-0992C0D04182}"/>
                </a:ext>
              </a:extLst>
            </p:cNvPr>
            <p:cNvGrpSpPr/>
            <p:nvPr/>
          </p:nvGrpSpPr>
          <p:grpSpPr>
            <a:xfrm>
              <a:off x="3349913" y="5088238"/>
              <a:ext cx="497478" cy="510043"/>
              <a:chOff x="7018205" y="3135926"/>
              <a:chExt cx="1174600" cy="1254302"/>
            </a:xfrm>
          </p:grpSpPr>
          <p:sp>
            <p:nvSpPr>
              <p:cNvPr id="225" name="Шестиугольник 224">
                <a:extLst>
                  <a:ext uri="{FF2B5EF4-FFF2-40B4-BE49-F238E27FC236}">
                    <a16:creationId xmlns:a16="http://schemas.microsoft.com/office/drawing/2014/main" id="{D5087B5A-115B-4468-A458-427B099123C1}"/>
                  </a:ext>
                </a:extLst>
              </p:cNvPr>
              <p:cNvSpPr/>
              <p:nvPr/>
            </p:nvSpPr>
            <p:spPr>
              <a:xfrm rot="5400000">
                <a:off x="6978354" y="3175777"/>
                <a:ext cx="1254302" cy="1174600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022746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6" name="Шестиугольник 225">
                <a:extLst>
                  <a:ext uri="{FF2B5EF4-FFF2-40B4-BE49-F238E27FC236}">
                    <a16:creationId xmlns:a16="http://schemas.microsoft.com/office/drawing/2014/main" id="{D046980E-3BDC-4625-AD34-BDDBF835908E}"/>
                  </a:ext>
                </a:extLst>
              </p:cNvPr>
              <p:cNvSpPr/>
              <p:nvPr/>
            </p:nvSpPr>
            <p:spPr>
              <a:xfrm rot="5400000">
                <a:off x="7156751" y="3375412"/>
                <a:ext cx="910679" cy="79773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022746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7" name="Шестиугольник 226">
                <a:extLst>
                  <a:ext uri="{FF2B5EF4-FFF2-40B4-BE49-F238E27FC236}">
                    <a16:creationId xmlns:a16="http://schemas.microsoft.com/office/drawing/2014/main" id="{AA627351-7C85-4EFA-B49D-2FA4CC66511D}"/>
                  </a:ext>
                </a:extLst>
              </p:cNvPr>
              <p:cNvSpPr/>
              <p:nvPr/>
            </p:nvSpPr>
            <p:spPr>
              <a:xfrm rot="5400000">
                <a:off x="7302314" y="3522717"/>
                <a:ext cx="606401" cy="50312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022746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4" name="Шестиугольник 233">
                <a:extLst>
                  <a:ext uri="{FF2B5EF4-FFF2-40B4-BE49-F238E27FC236}">
                    <a16:creationId xmlns:a16="http://schemas.microsoft.com/office/drawing/2014/main" id="{3ACA9BDD-E437-4F05-A975-6259F7FAC293}"/>
                  </a:ext>
                </a:extLst>
              </p:cNvPr>
              <p:cNvSpPr/>
              <p:nvPr/>
            </p:nvSpPr>
            <p:spPr>
              <a:xfrm rot="5400000">
                <a:off x="7452005" y="3629346"/>
                <a:ext cx="320174" cy="309289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022746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40" name="Группа 239">
              <a:extLst>
                <a:ext uri="{FF2B5EF4-FFF2-40B4-BE49-F238E27FC236}">
                  <a16:creationId xmlns:a16="http://schemas.microsoft.com/office/drawing/2014/main" id="{7758A6F6-1D9D-4D75-B2B1-E336D99FFE10}"/>
                </a:ext>
              </a:extLst>
            </p:cNvPr>
            <p:cNvGrpSpPr/>
            <p:nvPr/>
          </p:nvGrpSpPr>
          <p:grpSpPr>
            <a:xfrm>
              <a:off x="3806679" y="5428056"/>
              <a:ext cx="497478" cy="510043"/>
              <a:chOff x="7018205" y="3135926"/>
              <a:chExt cx="1174600" cy="1254302"/>
            </a:xfrm>
          </p:grpSpPr>
          <p:sp>
            <p:nvSpPr>
              <p:cNvPr id="253" name="Шестиугольник 252">
                <a:extLst>
                  <a:ext uri="{FF2B5EF4-FFF2-40B4-BE49-F238E27FC236}">
                    <a16:creationId xmlns:a16="http://schemas.microsoft.com/office/drawing/2014/main" id="{7B171E47-3920-4810-B05B-3B3D2DA72D8B}"/>
                  </a:ext>
                </a:extLst>
              </p:cNvPr>
              <p:cNvSpPr/>
              <p:nvPr/>
            </p:nvSpPr>
            <p:spPr>
              <a:xfrm rot="5400000">
                <a:off x="6978354" y="3175777"/>
                <a:ext cx="1254302" cy="1174600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Шестиугольник 258">
                <a:extLst>
                  <a:ext uri="{FF2B5EF4-FFF2-40B4-BE49-F238E27FC236}">
                    <a16:creationId xmlns:a16="http://schemas.microsoft.com/office/drawing/2014/main" id="{5EAB84EF-23C5-4A66-A467-1FF9F8AAB8F8}"/>
                  </a:ext>
                </a:extLst>
              </p:cNvPr>
              <p:cNvSpPr/>
              <p:nvPr/>
            </p:nvSpPr>
            <p:spPr>
              <a:xfrm rot="5400000">
                <a:off x="7156751" y="3375412"/>
                <a:ext cx="910679" cy="79773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1" name="Шестиугольник 260">
                <a:extLst>
                  <a:ext uri="{FF2B5EF4-FFF2-40B4-BE49-F238E27FC236}">
                    <a16:creationId xmlns:a16="http://schemas.microsoft.com/office/drawing/2014/main" id="{21008437-ED8B-4628-8C3A-18517DD1E58C}"/>
                  </a:ext>
                </a:extLst>
              </p:cNvPr>
              <p:cNvSpPr/>
              <p:nvPr/>
            </p:nvSpPr>
            <p:spPr>
              <a:xfrm rot="5400000">
                <a:off x="7302314" y="3522717"/>
                <a:ext cx="606401" cy="50312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3" name="Шестиугольник 262">
                <a:extLst>
                  <a:ext uri="{FF2B5EF4-FFF2-40B4-BE49-F238E27FC236}">
                    <a16:creationId xmlns:a16="http://schemas.microsoft.com/office/drawing/2014/main" id="{5A78D436-40F5-4A27-A0AF-3381441778DA}"/>
                  </a:ext>
                </a:extLst>
              </p:cNvPr>
              <p:cNvSpPr/>
              <p:nvPr/>
            </p:nvSpPr>
            <p:spPr>
              <a:xfrm rot="5400000">
                <a:off x="7452005" y="3629346"/>
                <a:ext cx="320174" cy="309289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65" name="Группа 264">
              <a:extLst>
                <a:ext uri="{FF2B5EF4-FFF2-40B4-BE49-F238E27FC236}">
                  <a16:creationId xmlns:a16="http://schemas.microsoft.com/office/drawing/2014/main" id="{D4F960F4-1183-4198-B5A8-C44014322FC2}"/>
                </a:ext>
              </a:extLst>
            </p:cNvPr>
            <p:cNvGrpSpPr/>
            <p:nvPr/>
          </p:nvGrpSpPr>
          <p:grpSpPr>
            <a:xfrm>
              <a:off x="4012808" y="4847139"/>
              <a:ext cx="497478" cy="510043"/>
              <a:chOff x="7018205" y="3135926"/>
              <a:chExt cx="1174600" cy="1254302"/>
            </a:xfrm>
          </p:grpSpPr>
          <p:sp>
            <p:nvSpPr>
              <p:cNvPr id="267" name="Шестиугольник 266">
                <a:extLst>
                  <a:ext uri="{FF2B5EF4-FFF2-40B4-BE49-F238E27FC236}">
                    <a16:creationId xmlns:a16="http://schemas.microsoft.com/office/drawing/2014/main" id="{543E8E7F-285F-4E0E-8F37-B65A20273FAD}"/>
                  </a:ext>
                </a:extLst>
              </p:cNvPr>
              <p:cNvSpPr/>
              <p:nvPr/>
            </p:nvSpPr>
            <p:spPr>
              <a:xfrm rot="5400000">
                <a:off x="6978354" y="3175777"/>
                <a:ext cx="1254302" cy="1174600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8" name="Шестиугольник 267">
                <a:extLst>
                  <a:ext uri="{FF2B5EF4-FFF2-40B4-BE49-F238E27FC236}">
                    <a16:creationId xmlns:a16="http://schemas.microsoft.com/office/drawing/2014/main" id="{CB87422B-BB88-4AA4-B762-18FCE6AD99BD}"/>
                  </a:ext>
                </a:extLst>
              </p:cNvPr>
              <p:cNvSpPr/>
              <p:nvPr/>
            </p:nvSpPr>
            <p:spPr>
              <a:xfrm rot="5400000">
                <a:off x="7156751" y="3375412"/>
                <a:ext cx="910679" cy="79773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9" name="Шестиугольник 268">
                <a:extLst>
                  <a:ext uri="{FF2B5EF4-FFF2-40B4-BE49-F238E27FC236}">
                    <a16:creationId xmlns:a16="http://schemas.microsoft.com/office/drawing/2014/main" id="{20702791-1B75-4102-98EC-A9B4045FD2F3}"/>
                  </a:ext>
                </a:extLst>
              </p:cNvPr>
              <p:cNvSpPr/>
              <p:nvPr/>
            </p:nvSpPr>
            <p:spPr>
              <a:xfrm rot="5400000">
                <a:off x="7302314" y="3522717"/>
                <a:ext cx="606401" cy="503124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0" name="Шестиугольник 269">
                <a:extLst>
                  <a:ext uri="{FF2B5EF4-FFF2-40B4-BE49-F238E27FC236}">
                    <a16:creationId xmlns:a16="http://schemas.microsoft.com/office/drawing/2014/main" id="{EBAF735D-1F3D-410E-9D16-94C3BC254889}"/>
                  </a:ext>
                </a:extLst>
              </p:cNvPr>
              <p:cNvSpPr/>
              <p:nvPr/>
            </p:nvSpPr>
            <p:spPr>
              <a:xfrm rot="5400000">
                <a:off x="7452005" y="3629346"/>
                <a:ext cx="320174" cy="309289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76" name="Прямоугольник 275">
            <a:extLst>
              <a:ext uri="{FF2B5EF4-FFF2-40B4-BE49-F238E27FC236}">
                <a16:creationId xmlns:a16="http://schemas.microsoft.com/office/drawing/2014/main" id="{D67C5EB0-F685-482A-996C-675669816E88}"/>
              </a:ext>
            </a:extLst>
          </p:cNvPr>
          <p:cNvSpPr/>
          <p:nvPr/>
        </p:nvSpPr>
        <p:spPr>
          <a:xfrm>
            <a:off x="3744387" y="2709781"/>
            <a:ext cx="444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СОВМЕСТНОЕ ФИНАНСИРОВАНИЕ ПРОЕКТОВ В СФЕРЕ ПРОМЫШЛЕННОСТИ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E7B4F89-0137-4A06-AE6E-8D2208F6F9C8}"/>
              </a:ext>
            </a:extLst>
          </p:cNvPr>
          <p:cNvGrpSpPr/>
          <p:nvPr/>
        </p:nvGrpSpPr>
        <p:grpSpPr>
          <a:xfrm>
            <a:off x="1347510" y="1083424"/>
            <a:ext cx="2982323" cy="1159892"/>
            <a:chOff x="332950" y="2378082"/>
            <a:chExt cx="2217878" cy="880997"/>
          </a:xfrm>
        </p:grpSpPr>
        <p:sp>
          <p:nvSpPr>
            <p:cNvPr id="277" name="Шестиугольник 276">
              <a:extLst>
                <a:ext uri="{FF2B5EF4-FFF2-40B4-BE49-F238E27FC236}">
                  <a16:creationId xmlns:a16="http://schemas.microsoft.com/office/drawing/2014/main" id="{937AE27F-5F45-4060-9759-953ED4EA30BE}"/>
                </a:ext>
              </a:extLst>
            </p:cNvPr>
            <p:cNvSpPr/>
            <p:nvPr/>
          </p:nvSpPr>
          <p:spPr>
            <a:xfrm rot="5400000">
              <a:off x="283709" y="2427323"/>
              <a:ext cx="680420" cy="581937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85374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8" name="Шестиугольник 277">
              <a:extLst>
                <a:ext uri="{FF2B5EF4-FFF2-40B4-BE49-F238E27FC236}">
                  <a16:creationId xmlns:a16="http://schemas.microsoft.com/office/drawing/2014/main" id="{DD665D4C-51D0-4FEE-A0BD-3B84F9C6166A}"/>
                </a:ext>
              </a:extLst>
            </p:cNvPr>
            <p:cNvSpPr/>
            <p:nvPr/>
          </p:nvSpPr>
          <p:spPr>
            <a:xfrm rot="5400000">
              <a:off x="340915" y="2474538"/>
              <a:ext cx="566006" cy="484082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9" name="Picture 4" descr="Похожее изображение">
              <a:extLst>
                <a:ext uri="{FF2B5EF4-FFF2-40B4-BE49-F238E27FC236}">
                  <a16:creationId xmlns:a16="http://schemas.microsoft.com/office/drawing/2014/main" id="{56AD6FB0-7645-4AD8-8A36-A05033EA6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07" b="89738" l="1747" r="89738">
                          <a14:foregroundMark x1="8734" y1="39956" x2="5022" y2="43450"/>
                          <a14:foregroundMark x1="6441" y1="40175" x2="4367" y2="31878"/>
                          <a14:foregroundMark x1="8952" y1="32969" x2="9061" y2="29039"/>
                          <a14:foregroundMark x1="7860" y1="35590" x2="8297" y2="35044"/>
                          <a14:foregroundMark x1="9716" y1="32533" x2="3384" y2="43450"/>
                          <a14:foregroundMark x1="5022" y1="43450" x2="11572" y2="46507"/>
                          <a14:foregroundMark x1="9279" y1="25764" x2="8734" y2="31659"/>
                          <a14:foregroundMark x1="7860" y1="26747" x2="9498" y2="40721"/>
                          <a14:foregroundMark x1="13428" y1="31878" x2="11572" y2="40175"/>
                          <a14:foregroundMark x1="12664" y1="23690" x2="13210" y2="35262"/>
                          <a14:foregroundMark x1="12664" y1="19760" x2="14629" y2="29803"/>
                          <a14:foregroundMark x1="11790" y1="22052" x2="20197" y2="27402"/>
                          <a14:foregroundMark x1="23690" y1="37118" x2="17576" y2="40393"/>
                          <a14:foregroundMark x1="24782" y1="37445" x2="18996" y2="42467"/>
                          <a14:foregroundMark x1="13210" y1="45524" x2="12773" y2="49017"/>
                          <a14:foregroundMark x1="12227" y1="48799" x2="14629" y2="54367"/>
                          <a14:foregroundMark x1="14520" y1="47817" x2="12009" y2="51747"/>
                          <a14:foregroundMark x1="4585" y1="47817" x2="3166" y2="41812"/>
                          <a14:foregroundMark x1="2729" y1="49454" x2="2948" y2="42249"/>
                          <a14:foregroundMark x1="1747" y1="43231" x2="3493" y2="19978"/>
                          <a14:foregroundMark x1="2511" y1="44105" x2="1856" y2="44105"/>
                          <a14:foregroundMark x1="3930" y1="43013" x2="1747" y2="42795"/>
                          <a14:backgroundMark x1="1177" y1="44914" x2="655" y2="45524"/>
                          <a14:backgroundMark x1="1862" y1="44114" x2="1211" y2="44874"/>
                          <a14:backgroundMark x1="55459" y1="30895" x2="49672" y2="21834"/>
                          <a14:backgroundMark x1="55022" y1="24672" x2="54913" y2="48035"/>
                          <a14:backgroundMark x1="57096" y1="29476" x2="58188" y2="40393"/>
                          <a14:backgroundMark x1="57969" y1="41594" x2="57533" y2="32533"/>
                          <a14:backgroundMark x1="58624" y1="29694" x2="58624" y2="41157"/>
                          <a14:backgroundMark x1="59389" y1="42795" x2="59389" y2="42795"/>
                          <a14:backgroundMark x1="61900" y1="41376" x2="61900" y2="41376"/>
                          <a14:backgroundMark x1="62445" y1="35808" x2="62336" y2="32751"/>
                          <a14:backgroundMark x1="63537" y1="38974" x2="62882" y2="35808"/>
                          <a14:backgroundMark x1="63974" y1="40393" x2="63974" y2="35808"/>
                          <a14:backgroundMark x1="63974" y1="33734" x2="63100" y2="31550"/>
                          <a14:backgroundMark x1="64192" y1="34170" x2="64738" y2="36245"/>
                          <a14:backgroundMark x1="63100" y1="32533" x2="63974" y2="36026"/>
                          <a14:backgroundMark x1="63100" y1="31114" x2="63755" y2="33952"/>
                          <a14:backgroundMark x1="64956" y1="39301" x2="64738" y2="418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49" y="2454248"/>
              <a:ext cx="798481" cy="804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Рисунок 279">
              <a:extLst>
                <a:ext uri="{FF2B5EF4-FFF2-40B4-BE49-F238E27FC236}">
                  <a16:creationId xmlns:a16="http://schemas.microsoft.com/office/drawing/2014/main" id="{9F90ADF9-5443-43EB-9473-1F7050198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7"/>
            <a:stretch/>
          </p:blipFill>
          <p:spPr>
            <a:xfrm>
              <a:off x="921146" y="2573400"/>
              <a:ext cx="1629682" cy="32816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CF6558D-9476-4645-A872-CA108C2C362F}"/>
              </a:ext>
            </a:extLst>
          </p:cNvPr>
          <p:cNvGrpSpPr/>
          <p:nvPr/>
        </p:nvGrpSpPr>
        <p:grpSpPr>
          <a:xfrm>
            <a:off x="7670895" y="1041025"/>
            <a:ext cx="2825661" cy="895820"/>
            <a:chOff x="7637243" y="1036204"/>
            <a:chExt cx="2170686" cy="67577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C2ECD00-7875-420E-A904-15A69A4FE4B1}"/>
                </a:ext>
              </a:extLst>
            </p:cNvPr>
            <p:cNvGrpSpPr/>
            <p:nvPr/>
          </p:nvGrpSpPr>
          <p:grpSpPr>
            <a:xfrm>
              <a:off x="7637243" y="1036204"/>
              <a:ext cx="2170686" cy="675775"/>
              <a:chOff x="306737" y="1511638"/>
              <a:chExt cx="2170686" cy="675775"/>
            </a:xfrm>
          </p:grpSpPr>
          <p:sp>
            <p:nvSpPr>
              <p:cNvPr id="281" name="Шестиугольник 280">
                <a:extLst>
                  <a:ext uri="{FF2B5EF4-FFF2-40B4-BE49-F238E27FC236}">
                    <a16:creationId xmlns:a16="http://schemas.microsoft.com/office/drawing/2014/main" id="{009D1AEB-D043-4350-8A66-C0BBC4437E5D}"/>
                  </a:ext>
                </a:extLst>
              </p:cNvPr>
              <p:cNvSpPr/>
              <p:nvPr/>
            </p:nvSpPr>
            <p:spPr>
              <a:xfrm rot="5400000">
                <a:off x="271198" y="1547177"/>
                <a:ext cx="675775" cy="60469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rgbClr val="F392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A76456B3-F14F-4447-A840-632B684CC2AE}"/>
                  </a:ext>
                </a:extLst>
              </p:cNvPr>
              <p:cNvGrpSpPr/>
              <p:nvPr/>
            </p:nvGrpSpPr>
            <p:grpSpPr>
              <a:xfrm>
                <a:off x="357016" y="1566754"/>
                <a:ext cx="2120407" cy="562142"/>
                <a:chOff x="357016" y="1566754"/>
                <a:chExt cx="2120407" cy="562142"/>
              </a:xfrm>
            </p:grpSpPr>
            <p:sp>
              <p:nvSpPr>
                <p:cNvPr id="282" name="Шестиугольник 281">
                  <a:extLst>
                    <a:ext uri="{FF2B5EF4-FFF2-40B4-BE49-F238E27FC236}">
                      <a16:creationId xmlns:a16="http://schemas.microsoft.com/office/drawing/2014/main" id="{1EC581E3-C76B-4A13-B85D-FA507024A88F}"/>
                    </a:ext>
                  </a:extLst>
                </p:cNvPr>
                <p:cNvSpPr/>
                <p:nvPr/>
              </p:nvSpPr>
              <p:spPr>
                <a:xfrm rot="5400000">
                  <a:off x="324684" y="1599086"/>
                  <a:ext cx="562142" cy="497477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3" name="Рисунок 282">
                  <a:extLst>
                    <a:ext uri="{FF2B5EF4-FFF2-40B4-BE49-F238E27FC236}">
                      <a16:creationId xmlns:a16="http://schemas.microsoft.com/office/drawing/2014/main" id="{518340FC-AC04-49F1-A5FF-9B6753D4A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713" y="1748119"/>
                  <a:ext cx="286081" cy="193565"/>
                </a:xfrm>
                <a:prstGeom prst="rect">
                  <a:avLst/>
                </a:prstGeom>
              </p:spPr>
            </p:pic>
            <p:pic>
              <p:nvPicPr>
                <p:cNvPr id="284" name="Рисунок 283">
                  <a:extLst>
                    <a:ext uri="{FF2B5EF4-FFF2-40B4-BE49-F238E27FC236}">
                      <a16:creationId xmlns:a16="http://schemas.microsoft.com/office/drawing/2014/main" id="{2F2062A2-2194-42EF-916C-3884D3F2E9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lum bright="-50000" contrast="-40000"/>
                </a:blip>
                <a:srcRect l="24866"/>
                <a:stretch/>
              </p:blipFill>
              <p:spPr>
                <a:xfrm>
                  <a:off x="969617" y="1700494"/>
                  <a:ext cx="1507806" cy="30777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86" name="Прямая соединительная линия 285">
              <a:extLst>
                <a:ext uri="{FF2B5EF4-FFF2-40B4-BE49-F238E27FC236}">
                  <a16:creationId xmlns:a16="http://schemas.microsoft.com/office/drawing/2014/main" id="{80CCFF15-648A-4FDF-B302-C03389518D91}"/>
                </a:ext>
              </a:extLst>
            </p:cNvPr>
            <p:cNvCxnSpPr/>
            <p:nvPr/>
          </p:nvCxnSpPr>
          <p:spPr>
            <a:xfrm>
              <a:off x="8995970" y="1407203"/>
              <a:ext cx="0" cy="115861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7" name="Рисунок 286">
              <a:extLst>
                <a:ext uri="{FF2B5EF4-FFF2-40B4-BE49-F238E27FC236}">
                  <a16:creationId xmlns:a16="http://schemas.microsoft.com/office/drawing/2014/main" id="{37DCCDFA-907B-427D-B740-45D5F87BF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-1" r="-2262" b="-17841"/>
            <a:stretch/>
          </p:blipFill>
          <p:spPr>
            <a:xfrm>
              <a:off x="9075730" y="1428485"/>
              <a:ext cx="683516" cy="113629"/>
            </a:xfrm>
            <a:prstGeom prst="rect">
              <a:avLst/>
            </a:prstGeom>
          </p:spPr>
        </p:pic>
      </p:grp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0D30D4F4-58EC-4183-9EE7-DBDC683F50E9}"/>
              </a:ext>
            </a:extLst>
          </p:cNvPr>
          <p:cNvSpPr/>
          <p:nvPr/>
        </p:nvSpPr>
        <p:spPr>
          <a:xfrm rot="5400000">
            <a:off x="5695414" y="-2219104"/>
            <a:ext cx="432046" cy="9240751"/>
          </a:xfrm>
          <a:prstGeom prst="rightBrace">
            <a:avLst>
              <a:gd name="adj1" fmla="val 31583"/>
              <a:gd name="adj2" fmla="val 50453"/>
            </a:avLst>
          </a:prstGeom>
          <a:ln>
            <a:solidFill>
              <a:srgbClr val="8537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05FB2F3D-CE8D-42CA-AB93-53F1386A445F}"/>
              </a:ext>
            </a:extLst>
          </p:cNvPr>
          <p:cNvSpPr/>
          <p:nvPr/>
        </p:nvSpPr>
        <p:spPr>
          <a:xfrm>
            <a:off x="2207279" y="5202775"/>
            <a:ext cx="3146178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</a:t>
            </a:r>
            <a:r>
              <a:rPr lang="ru-RU" sz="36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20 </a:t>
            </a:r>
            <a:r>
              <a:rPr lang="ru-RU" sz="20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ДО</a:t>
            </a:r>
            <a:r>
              <a:rPr lang="ru-RU" sz="36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100 </a:t>
            </a:r>
            <a:r>
              <a:rPr lang="ru-RU" sz="20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МЛН РУБЛЕЙ</a:t>
            </a:r>
            <a:endParaRPr lang="ru-RU" sz="2000" dirty="0">
              <a:solidFill>
                <a:srgbClr val="F392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8A41D16B-0D2D-4642-BCC5-2E5FE0D88B91}"/>
              </a:ext>
            </a:extLst>
          </p:cNvPr>
          <p:cNvSpPr/>
          <p:nvPr/>
        </p:nvSpPr>
        <p:spPr>
          <a:xfrm>
            <a:off x="6359647" y="5071852"/>
            <a:ext cx="371071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30% </a:t>
            </a:r>
            <a:r>
              <a:rPr lang="ru-RU" sz="20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РФРП</a:t>
            </a:r>
          </a:p>
          <a:p>
            <a:pPr algn="ctr"/>
            <a:r>
              <a:rPr lang="ru-RU" sz="3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70% </a:t>
            </a:r>
            <a:r>
              <a:rPr lang="ru-RU" sz="20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ФРП</a:t>
            </a:r>
            <a:endParaRPr lang="ru-RU" sz="2000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1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D8D813AE-AC80-4AD2-8C72-4C289226BE52}"/>
              </a:ext>
            </a:extLst>
          </p:cNvPr>
          <p:cNvGrpSpPr/>
          <p:nvPr/>
        </p:nvGrpSpPr>
        <p:grpSpPr>
          <a:xfrm>
            <a:off x="11283686" y="1919521"/>
            <a:ext cx="497478" cy="510043"/>
            <a:chOff x="7018205" y="3135926"/>
            <a:chExt cx="1174600" cy="1254302"/>
          </a:xfrm>
        </p:grpSpPr>
        <p:sp>
          <p:nvSpPr>
            <p:cNvPr id="188" name="Шестиугольник 187">
              <a:extLst>
                <a:ext uri="{FF2B5EF4-FFF2-40B4-BE49-F238E27FC236}">
                  <a16:creationId xmlns:a16="http://schemas.microsoft.com/office/drawing/2014/main" id="{AB24F5FE-807A-4EF8-AA1A-F7B4A5F05837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Шестиугольник 188">
              <a:extLst>
                <a:ext uri="{FF2B5EF4-FFF2-40B4-BE49-F238E27FC236}">
                  <a16:creationId xmlns:a16="http://schemas.microsoft.com/office/drawing/2014/main" id="{A5652C68-0800-448B-85CC-AB2DBD13BBC4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0" name="Шестиугольник 189">
              <a:extLst>
                <a:ext uri="{FF2B5EF4-FFF2-40B4-BE49-F238E27FC236}">
                  <a16:creationId xmlns:a16="http://schemas.microsoft.com/office/drawing/2014/main" id="{86CACD2B-3556-4071-BF87-624023394A92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Шестиугольник 190">
              <a:extLst>
                <a:ext uri="{FF2B5EF4-FFF2-40B4-BE49-F238E27FC236}">
                  <a16:creationId xmlns:a16="http://schemas.microsoft.com/office/drawing/2014/main" id="{F540EF46-DC5D-43A1-B1EB-AAB978F10D1D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8B62AF00-2D38-41E9-8C9E-0AB858C244BC}"/>
              </a:ext>
            </a:extLst>
          </p:cNvPr>
          <p:cNvGrpSpPr/>
          <p:nvPr/>
        </p:nvGrpSpPr>
        <p:grpSpPr>
          <a:xfrm>
            <a:off x="11077557" y="2500438"/>
            <a:ext cx="497478" cy="510043"/>
            <a:chOff x="7018205" y="3135926"/>
            <a:chExt cx="1174600" cy="1254302"/>
          </a:xfrm>
        </p:grpSpPr>
        <p:sp>
          <p:nvSpPr>
            <p:cNvPr id="183" name="Шестиугольник 182">
              <a:extLst>
                <a:ext uri="{FF2B5EF4-FFF2-40B4-BE49-F238E27FC236}">
                  <a16:creationId xmlns:a16="http://schemas.microsoft.com/office/drawing/2014/main" id="{A1A1890C-295E-470D-9700-FD608BD46FF7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Шестиугольник 183">
              <a:extLst>
                <a:ext uri="{FF2B5EF4-FFF2-40B4-BE49-F238E27FC236}">
                  <a16:creationId xmlns:a16="http://schemas.microsoft.com/office/drawing/2014/main" id="{0F0D08A8-7162-45E3-B672-C76154A1DC2E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5" name="Шестиугольник 184">
              <a:extLst>
                <a:ext uri="{FF2B5EF4-FFF2-40B4-BE49-F238E27FC236}">
                  <a16:creationId xmlns:a16="http://schemas.microsoft.com/office/drawing/2014/main" id="{57747DF0-513D-46B9-A537-8BF6696638CD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6" name="Шестиугольник 185">
              <a:extLst>
                <a:ext uri="{FF2B5EF4-FFF2-40B4-BE49-F238E27FC236}">
                  <a16:creationId xmlns:a16="http://schemas.microsoft.com/office/drawing/2014/main" id="{87924558-6E1C-4169-A98A-741895C02A6C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812101" y="79398"/>
            <a:ext cx="4491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ТРЕБОВАНИЯ К ЗАЯВИТЕЛЮ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295085" y="-876673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1298682" y="23315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5" name="Рисунок 224">
            <a:extLst>
              <a:ext uri="{FF2B5EF4-FFF2-40B4-BE49-F238E27FC236}">
                <a16:creationId xmlns:a16="http://schemas.microsoft.com/office/drawing/2014/main" id="{2C43C3C5-96D2-4BE7-9207-0462D46D46F1}"/>
              </a:ext>
            </a:extLst>
          </p:cNvPr>
          <p:cNvSpPr/>
          <p:nvPr/>
        </p:nvSpPr>
        <p:spPr>
          <a:xfrm>
            <a:off x="10780222" y="3847519"/>
            <a:ext cx="338047" cy="475595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341" name="Изображение 2" descr="face-mask">
            <a:extLst>
              <a:ext uri="{FF2B5EF4-FFF2-40B4-BE49-F238E27FC236}">
                <a16:creationId xmlns:a16="http://schemas.microsoft.com/office/drawing/2014/main" id="{6AEC9CA7-0078-4CBE-AC21-27663332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778852" y="5457627"/>
            <a:ext cx="388821" cy="38882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BE39D255-880F-46E6-8846-C64D7C710F2F}"/>
              </a:ext>
            </a:extLst>
          </p:cNvPr>
          <p:cNvGrpSpPr/>
          <p:nvPr/>
        </p:nvGrpSpPr>
        <p:grpSpPr>
          <a:xfrm>
            <a:off x="10620791" y="2160620"/>
            <a:ext cx="497478" cy="510043"/>
            <a:chOff x="7018205" y="3135926"/>
            <a:chExt cx="1174600" cy="1254302"/>
          </a:xfrm>
        </p:grpSpPr>
        <p:sp>
          <p:nvSpPr>
            <p:cNvPr id="151" name="Шестиугольник 150">
              <a:extLst>
                <a:ext uri="{FF2B5EF4-FFF2-40B4-BE49-F238E27FC236}">
                  <a16:creationId xmlns:a16="http://schemas.microsoft.com/office/drawing/2014/main" id="{F53BCAFB-8203-42BB-B013-799B02B435AF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2" name="Шестиугольник 151">
              <a:extLst>
                <a:ext uri="{FF2B5EF4-FFF2-40B4-BE49-F238E27FC236}">
                  <a16:creationId xmlns:a16="http://schemas.microsoft.com/office/drawing/2014/main" id="{601D8B83-A1FF-4BBA-8428-F1608F239DD1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Шестиугольник 152">
              <a:extLst>
                <a:ext uri="{FF2B5EF4-FFF2-40B4-BE49-F238E27FC236}">
                  <a16:creationId xmlns:a16="http://schemas.microsoft.com/office/drawing/2014/main" id="{DD7F8151-4A09-4788-AEAE-8592FE45FB1A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Шестиугольник 153">
              <a:extLst>
                <a:ext uri="{FF2B5EF4-FFF2-40B4-BE49-F238E27FC236}">
                  <a16:creationId xmlns:a16="http://schemas.microsoft.com/office/drawing/2014/main" id="{7F32ED87-67B0-4E8E-9399-A207EBF3E6A9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4899651E-223C-4B45-8524-50E42C68AE0C}"/>
              </a:ext>
            </a:extLst>
          </p:cNvPr>
          <p:cNvSpPr/>
          <p:nvPr/>
        </p:nvSpPr>
        <p:spPr>
          <a:xfrm>
            <a:off x="487854" y="1523676"/>
            <a:ext cx="11667977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ЮЛ, ИП или филиал, представительство, расположенное на территории округа, состоит на налоговом учете в Югре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Не имеет участия в своем уставном капитале ЮЛ, ФЛ, зарегистрированных в офшорах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Не имеет судебных разбирательств свыше 10% балансовой стоимости активов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Раскрыт состав акционеров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Не находится в процессе реорганизации, ликвидации или банкротства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Положительная кредитная история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Устойчивое финансовое состояние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Отсутствие просроченной задолженности по налогам, сборам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C409E3A0-3BE3-49DA-975A-9A614EC14591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98C7ACC-C711-4049-8BCB-C6C90F5EF15D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6</a:t>
              </a:r>
            </a:p>
          </p:txBody>
        </p: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05B116BD-1820-459A-9A53-3FA7CAAB4C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B4949C1B-08D2-40CB-8FA3-AA0D73B0E3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73E4753-02D1-4413-B401-BE9AE0A2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5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Шестиугольник 136">
            <a:extLst>
              <a:ext uri="{FF2B5EF4-FFF2-40B4-BE49-F238E27FC236}">
                <a16:creationId xmlns:a16="http://schemas.microsoft.com/office/drawing/2014/main" id="{111D7A29-C865-41D5-A1D1-31D8AB49E930}"/>
              </a:ext>
            </a:extLst>
          </p:cNvPr>
          <p:cNvSpPr/>
          <p:nvPr/>
        </p:nvSpPr>
        <p:spPr>
          <a:xfrm rot="5400000">
            <a:off x="8262200" y="4908122"/>
            <a:ext cx="765315" cy="685929"/>
          </a:xfrm>
          <a:prstGeom prst="hexagon">
            <a:avLst/>
          </a:prstGeom>
          <a:solidFill>
            <a:srgbClr val="853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760571" y="420822"/>
            <a:ext cx="4491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ПРОГРАММЫ 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360000" y="-540000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1440000" y="540000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8741F590-561F-4023-B8DB-9E7096F10A57}"/>
              </a:ext>
            </a:extLst>
          </p:cNvPr>
          <p:cNvGrpSpPr/>
          <p:nvPr/>
        </p:nvGrpSpPr>
        <p:grpSpPr>
          <a:xfrm>
            <a:off x="5212672" y="979167"/>
            <a:ext cx="1659255" cy="1739814"/>
            <a:chOff x="2915271" y="3337648"/>
            <a:chExt cx="1544894" cy="1751220"/>
          </a:xfrm>
        </p:grpSpPr>
        <p:grpSp>
          <p:nvGrpSpPr>
            <p:cNvPr id="176" name="Группа 175">
              <a:extLst>
                <a:ext uri="{FF2B5EF4-FFF2-40B4-BE49-F238E27FC236}">
                  <a16:creationId xmlns:a16="http://schemas.microsoft.com/office/drawing/2014/main" id="{D138AB62-A11D-4CE1-AC06-F833C56657ED}"/>
                </a:ext>
              </a:extLst>
            </p:cNvPr>
            <p:cNvGrpSpPr/>
            <p:nvPr/>
          </p:nvGrpSpPr>
          <p:grpSpPr>
            <a:xfrm>
              <a:off x="2915271" y="3337648"/>
              <a:ext cx="1544894" cy="1751220"/>
              <a:chOff x="5189220" y="2763600"/>
              <a:chExt cx="1813560" cy="2145656"/>
            </a:xfrm>
            <a:solidFill>
              <a:schemeClr val="bg1"/>
            </a:solidFill>
          </p:grpSpPr>
          <p:sp>
            <p:nvSpPr>
              <p:cNvPr id="182" name="Шестиугольник 181">
                <a:extLst>
                  <a:ext uri="{FF2B5EF4-FFF2-40B4-BE49-F238E27FC236}">
                    <a16:creationId xmlns:a16="http://schemas.microsoft.com/office/drawing/2014/main" id="{39EC6FFE-157A-46C3-B846-FAF6138117B3}"/>
                  </a:ext>
                </a:extLst>
              </p:cNvPr>
              <p:cNvSpPr/>
              <p:nvPr/>
            </p:nvSpPr>
            <p:spPr>
              <a:xfrm rot="5400000">
                <a:off x="5023172" y="2929648"/>
                <a:ext cx="2145656" cy="1813560"/>
              </a:xfrm>
              <a:prstGeom prst="hexagon">
                <a:avLst>
                  <a:gd name="adj" fmla="val 31510"/>
                  <a:gd name="vf" fmla="val 115470"/>
                </a:avLst>
              </a:prstGeom>
              <a:grpFill/>
              <a:ln>
                <a:noFill/>
              </a:ln>
              <a:effectLst>
                <a:outerShdw blurRad="3175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3" name="Шестиугольник 182">
                <a:extLst>
                  <a:ext uri="{FF2B5EF4-FFF2-40B4-BE49-F238E27FC236}">
                    <a16:creationId xmlns:a16="http://schemas.microsoft.com/office/drawing/2014/main" id="{C15FE38A-F63F-4907-AAA2-96FAB159F1DB}"/>
                  </a:ext>
                </a:extLst>
              </p:cNvPr>
              <p:cNvSpPr/>
              <p:nvPr/>
            </p:nvSpPr>
            <p:spPr>
              <a:xfrm rot="5400000">
                <a:off x="5143186" y="3031087"/>
                <a:ext cx="1905632" cy="1642785"/>
              </a:xfrm>
              <a:prstGeom prst="hexagon">
                <a:avLst>
                  <a:gd name="adj" fmla="val 31510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77" name="Picture 2">
              <a:extLst>
                <a:ext uri="{FF2B5EF4-FFF2-40B4-BE49-F238E27FC236}">
                  <a16:creationId xmlns:a16="http://schemas.microsoft.com/office/drawing/2014/main" id="{3896873D-4892-47B5-88EA-70A93002B4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1" t="15917" r="73666" b="63402"/>
            <a:stretch/>
          </p:blipFill>
          <p:spPr bwMode="auto">
            <a:xfrm>
              <a:off x="3122863" y="3465926"/>
              <a:ext cx="1129709" cy="115753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7DDD5E8C-0C50-47D6-9F06-B6C9FA04A738}"/>
                </a:ext>
              </a:extLst>
            </p:cNvPr>
            <p:cNvSpPr txBox="1"/>
            <p:nvPr/>
          </p:nvSpPr>
          <p:spPr>
            <a:xfrm>
              <a:off x="2966713" y="4361852"/>
              <a:ext cx="1468257" cy="34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ПРОГРАММЫ ФИНАНСИРОВАНИЯ</a:t>
              </a:r>
            </a:p>
          </p:txBody>
        </p:sp>
      </p:grpSp>
      <p:grpSp>
        <p:nvGrpSpPr>
          <p:cNvPr id="246" name="Группа 245">
            <a:extLst>
              <a:ext uri="{FF2B5EF4-FFF2-40B4-BE49-F238E27FC236}">
                <a16:creationId xmlns:a16="http://schemas.microsoft.com/office/drawing/2014/main" id="{C654C136-15C9-49F1-B91C-9F902E5FCCB5}"/>
              </a:ext>
            </a:extLst>
          </p:cNvPr>
          <p:cNvGrpSpPr/>
          <p:nvPr/>
        </p:nvGrpSpPr>
        <p:grpSpPr>
          <a:xfrm>
            <a:off x="4356030" y="2380123"/>
            <a:ext cx="2771130" cy="769441"/>
            <a:chOff x="627092" y="3091137"/>
            <a:chExt cx="2771130" cy="769441"/>
          </a:xfrm>
        </p:grpSpPr>
        <p:sp>
          <p:nvSpPr>
            <p:cNvPr id="247" name="Прямоугольник 246">
              <a:extLst>
                <a:ext uri="{FF2B5EF4-FFF2-40B4-BE49-F238E27FC236}">
                  <a16:creationId xmlns:a16="http://schemas.microsoft.com/office/drawing/2014/main" id="{396DAC71-5662-4C7E-AED8-E12FB78F97A4}"/>
                </a:ext>
              </a:extLst>
            </p:cNvPr>
            <p:cNvSpPr/>
            <p:nvPr/>
          </p:nvSpPr>
          <p:spPr>
            <a:xfrm>
              <a:off x="627092" y="3091137"/>
              <a:ext cx="1449101" cy="76944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853748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itchFamily="18" charset="0"/>
                </a:rPr>
                <a:t>11</a:t>
              </a:r>
              <a:endParaRPr lang="ru-RU" sz="2800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endParaRPr>
            </a:p>
          </p:txBody>
        </p:sp>
        <p:sp>
          <p:nvSpPr>
            <p:cNvPr id="248" name="Прямоугольник 247">
              <a:extLst>
                <a:ext uri="{FF2B5EF4-FFF2-40B4-BE49-F238E27FC236}">
                  <a16:creationId xmlns:a16="http://schemas.microsoft.com/office/drawing/2014/main" id="{DB04283F-D586-4EF0-B36F-3296F90795F7}"/>
                </a:ext>
              </a:extLst>
            </p:cNvPr>
            <p:cNvSpPr/>
            <p:nvPr/>
          </p:nvSpPr>
          <p:spPr>
            <a:xfrm>
              <a:off x="1481966" y="3434462"/>
              <a:ext cx="19162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rgbClr val="853748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itchFamily="18" charset="0"/>
                </a:rPr>
                <a:t>ПРОГРАММ РФРП</a:t>
              </a:r>
            </a:p>
          </p:txBody>
        </p:sp>
      </p:grpSp>
      <p:grpSp>
        <p:nvGrpSpPr>
          <p:cNvPr id="249" name="Группа 248">
            <a:extLst>
              <a:ext uri="{FF2B5EF4-FFF2-40B4-BE49-F238E27FC236}">
                <a16:creationId xmlns:a16="http://schemas.microsoft.com/office/drawing/2014/main" id="{A955287E-93CD-4C4A-972B-F56C2C2F8014}"/>
              </a:ext>
            </a:extLst>
          </p:cNvPr>
          <p:cNvGrpSpPr/>
          <p:nvPr/>
        </p:nvGrpSpPr>
        <p:grpSpPr>
          <a:xfrm>
            <a:off x="1463608" y="3255202"/>
            <a:ext cx="892666" cy="997291"/>
            <a:chOff x="870585" y="420370"/>
            <a:chExt cx="828040" cy="930910"/>
          </a:xfrm>
        </p:grpSpPr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67CDED93-E26F-4534-8A8F-90CA158A81F8}"/>
                </a:ext>
              </a:extLst>
            </p:cNvPr>
            <p:cNvGrpSpPr/>
            <p:nvPr/>
          </p:nvGrpSpPr>
          <p:grpSpPr>
            <a:xfrm>
              <a:off x="870585" y="420370"/>
              <a:ext cx="828040" cy="930910"/>
              <a:chOff x="1425" y="662"/>
              <a:chExt cx="1304" cy="1466"/>
            </a:xfrm>
          </p:grpSpPr>
          <p:sp>
            <p:nvSpPr>
              <p:cNvPr id="252" name="Шестиугольник 251">
                <a:extLst>
                  <a:ext uri="{FF2B5EF4-FFF2-40B4-BE49-F238E27FC236}">
                    <a16:creationId xmlns:a16="http://schemas.microsoft.com/office/drawing/2014/main" id="{D16F2A2D-5041-45A2-AF2E-11AA146C4A38}"/>
                  </a:ext>
                </a:extLst>
              </p:cNvPr>
              <p:cNvSpPr/>
              <p:nvPr/>
            </p:nvSpPr>
            <p:spPr>
              <a:xfrm rot="5400000">
                <a:off x="1344" y="743"/>
                <a:ext cx="1466" cy="1304"/>
              </a:xfrm>
              <a:prstGeom prst="hexagon">
                <a:avLst/>
              </a:prstGeom>
              <a:solidFill>
                <a:srgbClr val="F4A93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254" name="Шестиугольник 253">
                <a:extLst>
                  <a:ext uri="{FF2B5EF4-FFF2-40B4-BE49-F238E27FC236}">
                    <a16:creationId xmlns:a16="http://schemas.microsoft.com/office/drawing/2014/main" id="{492301D4-93CD-423C-8FB0-6D3C2D57CCCA}"/>
                  </a:ext>
                </a:extLst>
              </p:cNvPr>
              <p:cNvSpPr/>
              <p:nvPr/>
            </p:nvSpPr>
            <p:spPr>
              <a:xfrm rot="5400000">
                <a:off x="1519" y="898"/>
                <a:ext cx="1125" cy="1002"/>
              </a:xfrm>
              <a:prstGeom prst="hexagon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</p:grpSp>
        <p:pic>
          <p:nvPicPr>
            <p:cNvPr id="251" name="Изображение 2" descr="branch">
              <a:extLst>
                <a:ext uri="{FF2B5EF4-FFF2-40B4-BE49-F238E27FC236}">
                  <a16:creationId xmlns:a16="http://schemas.microsoft.com/office/drawing/2014/main" id="{E2408359-4A71-48F3-90D7-246A2FC15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/>
            </a:blip>
            <a:stretch>
              <a:fillRect/>
            </a:stretch>
          </p:blipFill>
          <p:spPr>
            <a:xfrm>
              <a:off x="1073150" y="664210"/>
              <a:ext cx="397510" cy="397510"/>
            </a:xfrm>
            <a:prstGeom prst="rect">
              <a:avLst/>
            </a:prstGeom>
          </p:spPr>
        </p:pic>
      </p:grpSp>
      <p:grpSp>
        <p:nvGrpSpPr>
          <p:cNvPr id="255" name="Группа 254">
            <a:extLst>
              <a:ext uri="{FF2B5EF4-FFF2-40B4-BE49-F238E27FC236}">
                <a16:creationId xmlns:a16="http://schemas.microsoft.com/office/drawing/2014/main" id="{E804A1DA-7AE8-4EFD-82F3-9924DBFB0849}"/>
              </a:ext>
            </a:extLst>
          </p:cNvPr>
          <p:cNvGrpSpPr/>
          <p:nvPr/>
        </p:nvGrpSpPr>
        <p:grpSpPr>
          <a:xfrm>
            <a:off x="1438219" y="4738881"/>
            <a:ext cx="892664" cy="997292"/>
            <a:chOff x="870585" y="420370"/>
            <a:chExt cx="828040" cy="930910"/>
          </a:xfrm>
        </p:grpSpPr>
        <p:grpSp>
          <p:nvGrpSpPr>
            <p:cNvPr id="256" name="Группа 255">
              <a:extLst>
                <a:ext uri="{FF2B5EF4-FFF2-40B4-BE49-F238E27FC236}">
                  <a16:creationId xmlns:a16="http://schemas.microsoft.com/office/drawing/2014/main" id="{4CF82DB1-832F-4B8C-AE48-2D45BCAF69F1}"/>
                </a:ext>
              </a:extLst>
            </p:cNvPr>
            <p:cNvGrpSpPr/>
            <p:nvPr/>
          </p:nvGrpSpPr>
          <p:grpSpPr>
            <a:xfrm>
              <a:off x="870585" y="420370"/>
              <a:ext cx="828040" cy="930910"/>
              <a:chOff x="1425" y="662"/>
              <a:chExt cx="1304" cy="1466"/>
            </a:xfrm>
          </p:grpSpPr>
          <p:sp>
            <p:nvSpPr>
              <p:cNvPr id="258" name="Шестиугольник 257">
                <a:extLst>
                  <a:ext uri="{FF2B5EF4-FFF2-40B4-BE49-F238E27FC236}">
                    <a16:creationId xmlns:a16="http://schemas.microsoft.com/office/drawing/2014/main" id="{889A5754-652B-4D8A-97CD-AE075CE4B62F}"/>
                  </a:ext>
                </a:extLst>
              </p:cNvPr>
              <p:cNvSpPr/>
              <p:nvPr/>
            </p:nvSpPr>
            <p:spPr>
              <a:xfrm rot="5400000">
                <a:off x="1344" y="743"/>
                <a:ext cx="1466" cy="1304"/>
              </a:xfrm>
              <a:prstGeom prst="hexagon">
                <a:avLst/>
              </a:prstGeom>
              <a:solidFill>
                <a:srgbClr val="F4A93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260" name="Шестиугольник 259">
                <a:extLst>
                  <a:ext uri="{FF2B5EF4-FFF2-40B4-BE49-F238E27FC236}">
                    <a16:creationId xmlns:a16="http://schemas.microsoft.com/office/drawing/2014/main" id="{E2F95DC7-08DC-4D35-8BB3-F94507A414ED}"/>
                  </a:ext>
                </a:extLst>
              </p:cNvPr>
              <p:cNvSpPr/>
              <p:nvPr/>
            </p:nvSpPr>
            <p:spPr>
              <a:xfrm rot="5400000">
                <a:off x="1519" y="898"/>
                <a:ext cx="1125" cy="1002"/>
              </a:xfrm>
              <a:prstGeom prst="hexagon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</p:grpSp>
        <p:pic>
          <p:nvPicPr>
            <p:cNvPr id="257" name="Изображение 19" descr="support">
              <a:extLst>
                <a:ext uri="{FF2B5EF4-FFF2-40B4-BE49-F238E27FC236}">
                  <a16:creationId xmlns:a16="http://schemas.microsoft.com/office/drawing/2014/main" id="{8FE1DFE3-BF5B-491B-9153-D0CB203D7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100000"/>
            </a:blip>
            <a:stretch>
              <a:fillRect/>
            </a:stretch>
          </p:blipFill>
          <p:spPr>
            <a:xfrm>
              <a:off x="1065530" y="662305"/>
              <a:ext cx="445770" cy="445770"/>
            </a:xfrm>
            <a:prstGeom prst="rect">
              <a:avLst/>
            </a:prstGeom>
          </p:spPr>
        </p:pic>
      </p:grpSp>
      <p:sp>
        <p:nvSpPr>
          <p:cNvPr id="297" name="Прямоугольник 296">
            <a:extLst>
              <a:ext uri="{FF2B5EF4-FFF2-40B4-BE49-F238E27FC236}">
                <a16:creationId xmlns:a16="http://schemas.microsoft.com/office/drawing/2014/main" id="{34FCE896-52FD-4E3D-9C70-9688CE388D8B}"/>
              </a:ext>
            </a:extLst>
          </p:cNvPr>
          <p:cNvSpPr/>
          <p:nvPr/>
        </p:nvSpPr>
        <p:spPr>
          <a:xfrm>
            <a:off x="1086061" y="4295671"/>
            <a:ext cx="1643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ПРОЕКТЫ РАЗВИТИЯ</a:t>
            </a:r>
          </a:p>
        </p:txBody>
      </p:sp>
      <p:sp>
        <p:nvSpPr>
          <p:cNvPr id="298" name="Прямоугольник 297">
            <a:extLst>
              <a:ext uri="{FF2B5EF4-FFF2-40B4-BE49-F238E27FC236}">
                <a16:creationId xmlns:a16="http://schemas.microsoft.com/office/drawing/2014/main" id="{4CED6A50-B9C6-4779-81DE-E5A857F16B59}"/>
              </a:ext>
            </a:extLst>
          </p:cNvPr>
          <p:cNvSpPr/>
          <p:nvPr/>
        </p:nvSpPr>
        <p:spPr>
          <a:xfrm>
            <a:off x="691684" y="5776827"/>
            <a:ext cx="2524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СОЗДАНИЕ/ </a:t>
            </a:r>
          </a:p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РАЗВИТИЕ ПРОМИНФРАСТРУКТУРЫ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091E55-B819-4CF2-B668-18B5750FCD22}"/>
              </a:ext>
            </a:extLst>
          </p:cNvPr>
          <p:cNvGrpSpPr/>
          <p:nvPr/>
        </p:nvGrpSpPr>
        <p:grpSpPr>
          <a:xfrm>
            <a:off x="3082020" y="3238916"/>
            <a:ext cx="5998797" cy="3078149"/>
            <a:chOff x="6667957" y="3640095"/>
            <a:chExt cx="5998797" cy="3078149"/>
          </a:xfrm>
        </p:grpSpPr>
        <p:grpSp>
          <p:nvGrpSpPr>
            <p:cNvPr id="262" name="Группа 261">
              <a:extLst>
                <a:ext uri="{FF2B5EF4-FFF2-40B4-BE49-F238E27FC236}">
                  <a16:creationId xmlns:a16="http://schemas.microsoft.com/office/drawing/2014/main" id="{B2CCC5EA-4CD1-4B1A-A791-8FAD13E1798A}"/>
                </a:ext>
              </a:extLst>
            </p:cNvPr>
            <p:cNvGrpSpPr/>
            <p:nvPr/>
          </p:nvGrpSpPr>
          <p:grpSpPr>
            <a:xfrm>
              <a:off x="6667957" y="3640095"/>
              <a:ext cx="5998797" cy="2519757"/>
              <a:chOff x="1425" y="662"/>
              <a:chExt cx="8763" cy="3704"/>
            </a:xfrm>
          </p:grpSpPr>
          <p:sp>
            <p:nvSpPr>
              <p:cNvPr id="264" name="Шестиугольник 263">
                <a:extLst>
                  <a:ext uri="{FF2B5EF4-FFF2-40B4-BE49-F238E27FC236}">
                    <a16:creationId xmlns:a16="http://schemas.microsoft.com/office/drawing/2014/main" id="{860FC412-D884-4557-AB0A-3BBA17892C00}"/>
                  </a:ext>
                </a:extLst>
              </p:cNvPr>
              <p:cNvSpPr/>
              <p:nvPr/>
            </p:nvSpPr>
            <p:spPr>
              <a:xfrm rot="5400000">
                <a:off x="1344" y="743"/>
                <a:ext cx="1466" cy="1304"/>
              </a:xfrm>
              <a:prstGeom prst="hexagon">
                <a:avLst/>
              </a:prstGeom>
              <a:solidFill>
                <a:srgbClr val="853748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266" name="Шестиугольник 265">
                <a:extLst>
                  <a:ext uri="{FF2B5EF4-FFF2-40B4-BE49-F238E27FC236}">
                    <a16:creationId xmlns:a16="http://schemas.microsoft.com/office/drawing/2014/main" id="{1E0CF4ED-D4A9-4D07-82A4-3749A82A320C}"/>
                  </a:ext>
                </a:extLst>
              </p:cNvPr>
              <p:cNvSpPr/>
              <p:nvPr/>
            </p:nvSpPr>
            <p:spPr>
              <a:xfrm rot="5400000">
                <a:off x="1519" y="898"/>
                <a:ext cx="1125" cy="1002"/>
              </a:xfrm>
              <a:prstGeom prst="hexagon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143" name="Шестиугольник 142">
                <a:extLst>
                  <a:ext uri="{FF2B5EF4-FFF2-40B4-BE49-F238E27FC236}">
                    <a16:creationId xmlns:a16="http://schemas.microsoft.com/office/drawing/2014/main" id="{F4165159-C753-47EE-BBDF-7742CD4D5C02}"/>
                  </a:ext>
                </a:extLst>
              </p:cNvPr>
              <p:cNvSpPr/>
              <p:nvPr/>
            </p:nvSpPr>
            <p:spPr>
              <a:xfrm rot="5400000">
                <a:off x="8803" y="2981"/>
                <a:ext cx="1466" cy="1304"/>
              </a:xfrm>
              <a:prstGeom prst="hexagon">
                <a:avLst/>
              </a:prstGeom>
              <a:solidFill>
                <a:srgbClr val="853748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 dirty="0"/>
              </a:p>
            </p:txBody>
          </p:sp>
        </p:grpSp>
        <p:pic>
          <p:nvPicPr>
            <p:cNvPr id="300" name="Изображение 3" descr="robot">
              <a:extLst>
                <a:ext uri="{FF2B5EF4-FFF2-40B4-BE49-F238E27FC236}">
                  <a16:creationId xmlns:a16="http://schemas.microsoft.com/office/drawing/2014/main" id="{BF3B179C-D81E-4DB8-80A7-0AA091475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100000"/>
            </a:blip>
            <a:stretch>
              <a:fillRect/>
            </a:stretch>
          </p:blipFill>
          <p:spPr>
            <a:xfrm>
              <a:off x="6891833" y="3852587"/>
              <a:ext cx="541228" cy="541228"/>
            </a:xfrm>
            <a:prstGeom prst="rect">
              <a:avLst/>
            </a:prstGeom>
          </p:spPr>
        </p:pic>
        <p:pic>
          <p:nvPicPr>
            <p:cNvPr id="139" name="Изображение 3" descr="robot">
              <a:extLst>
                <a:ext uri="{FF2B5EF4-FFF2-40B4-BE49-F238E27FC236}">
                  <a16:creationId xmlns:a16="http://schemas.microsoft.com/office/drawing/2014/main" id="{38396DB0-D5C9-4F66-9CF7-7951C1DD2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100000"/>
            </a:blip>
            <a:stretch>
              <a:fillRect/>
            </a:stretch>
          </p:blipFill>
          <p:spPr>
            <a:xfrm>
              <a:off x="11484676" y="6177016"/>
              <a:ext cx="541228" cy="541228"/>
            </a:xfrm>
            <a:prstGeom prst="rect">
              <a:avLst/>
            </a:prstGeom>
          </p:spPr>
        </p:pic>
      </p:grpSp>
      <p:sp>
        <p:nvSpPr>
          <p:cNvPr id="301" name="Прямоугольник 300">
            <a:extLst>
              <a:ext uri="{FF2B5EF4-FFF2-40B4-BE49-F238E27FC236}">
                <a16:creationId xmlns:a16="http://schemas.microsoft.com/office/drawing/2014/main" id="{4DA5FF0C-12A6-486F-9C20-0B1796C5B6EB}"/>
              </a:ext>
            </a:extLst>
          </p:cNvPr>
          <p:cNvSpPr/>
          <p:nvPr/>
        </p:nvSpPr>
        <p:spPr>
          <a:xfrm>
            <a:off x="2739587" y="4290891"/>
            <a:ext cx="1643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ПРОИЗВОДСТВО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DC4B223-09A4-4728-9BBB-CAACCEA089D2}"/>
              </a:ext>
            </a:extLst>
          </p:cNvPr>
          <p:cNvGrpSpPr/>
          <p:nvPr/>
        </p:nvGrpSpPr>
        <p:grpSpPr>
          <a:xfrm>
            <a:off x="3125498" y="4813989"/>
            <a:ext cx="892666" cy="997291"/>
            <a:chOff x="6667957" y="5152369"/>
            <a:chExt cx="892666" cy="997291"/>
          </a:xfrm>
        </p:grpSpPr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6F49E211-F682-449D-9D1C-7376B458870F}"/>
                </a:ext>
              </a:extLst>
            </p:cNvPr>
            <p:cNvGrpSpPr/>
            <p:nvPr/>
          </p:nvGrpSpPr>
          <p:grpSpPr>
            <a:xfrm>
              <a:off x="6667957" y="5152369"/>
              <a:ext cx="892666" cy="997291"/>
              <a:chOff x="1425" y="662"/>
              <a:chExt cx="1304" cy="1466"/>
            </a:xfrm>
          </p:grpSpPr>
          <p:sp>
            <p:nvSpPr>
              <p:cNvPr id="305" name="Шестиугольник 304">
                <a:extLst>
                  <a:ext uri="{FF2B5EF4-FFF2-40B4-BE49-F238E27FC236}">
                    <a16:creationId xmlns:a16="http://schemas.microsoft.com/office/drawing/2014/main" id="{A8D1767F-6B69-4F3D-9DB4-C93100746113}"/>
                  </a:ext>
                </a:extLst>
              </p:cNvPr>
              <p:cNvSpPr/>
              <p:nvPr/>
            </p:nvSpPr>
            <p:spPr>
              <a:xfrm rot="5400000">
                <a:off x="1344" y="743"/>
                <a:ext cx="1466" cy="1304"/>
              </a:xfrm>
              <a:prstGeom prst="hexagon">
                <a:avLst/>
              </a:prstGeom>
              <a:solidFill>
                <a:srgbClr val="853748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 dirty="0"/>
              </a:p>
            </p:txBody>
          </p:sp>
          <p:sp>
            <p:nvSpPr>
              <p:cNvPr id="307" name="Шестиугольник 306">
                <a:extLst>
                  <a:ext uri="{FF2B5EF4-FFF2-40B4-BE49-F238E27FC236}">
                    <a16:creationId xmlns:a16="http://schemas.microsoft.com/office/drawing/2014/main" id="{61FCDA6F-D84B-48BE-BE92-8CEECFE847F4}"/>
                  </a:ext>
                </a:extLst>
              </p:cNvPr>
              <p:cNvSpPr/>
              <p:nvPr/>
            </p:nvSpPr>
            <p:spPr>
              <a:xfrm rot="5400000">
                <a:off x="1519" y="898"/>
                <a:ext cx="1125" cy="1002"/>
              </a:xfrm>
              <a:prstGeom prst="hexagon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</p:grpSp>
        <p:pic>
          <p:nvPicPr>
            <p:cNvPr id="308" name="Изображение 3" descr="oil">
              <a:extLst>
                <a:ext uri="{FF2B5EF4-FFF2-40B4-BE49-F238E27FC236}">
                  <a16:creationId xmlns:a16="http://schemas.microsoft.com/office/drawing/2014/main" id="{3ED60605-A474-4D30-9D1C-FE71CA4C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100000"/>
            </a:blip>
            <a:stretch>
              <a:fillRect/>
            </a:stretch>
          </p:blipFill>
          <p:spPr>
            <a:xfrm>
              <a:off x="6898441" y="5416533"/>
              <a:ext cx="429916" cy="429916"/>
            </a:xfrm>
            <a:prstGeom prst="rect">
              <a:avLst/>
            </a:prstGeom>
          </p:spPr>
        </p:pic>
      </p:grpSp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id="{44614194-DFE9-4C17-9E0B-A0A83797D6D1}"/>
              </a:ext>
            </a:extLst>
          </p:cNvPr>
          <p:cNvSpPr/>
          <p:nvPr/>
        </p:nvSpPr>
        <p:spPr>
          <a:xfrm>
            <a:off x="2745456" y="5893083"/>
            <a:ext cx="1643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ПИЩЕВИК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312CBBF-9C3B-4A72-B0A3-B5836396F10C}"/>
              </a:ext>
            </a:extLst>
          </p:cNvPr>
          <p:cNvGrpSpPr/>
          <p:nvPr/>
        </p:nvGrpSpPr>
        <p:grpSpPr>
          <a:xfrm>
            <a:off x="4859166" y="3253155"/>
            <a:ext cx="892666" cy="997291"/>
            <a:chOff x="8636302" y="3626749"/>
            <a:chExt cx="892666" cy="997291"/>
          </a:xfrm>
        </p:grpSpPr>
        <p:grpSp>
          <p:nvGrpSpPr>
            <p:cNvPr id="311" name="Группа 310">
              <a:extLst>
                <a:ext uri="{FF2B5EF4-FFF2-40B4-BE49-F238E27FC236}">
                  <a16:creationId xmlns:a16="http://schemas.microsoft.com/office/drawing/2014/main" id="{121F1579-CB86-4444-965C-43F871E787E6}"/>
                </a:ext>
              </a:extLst>
            </p:cNvPr>
            <p:cNvGrpSpPr/>
            <p:nvPr/>
          </p:nvGrpSpPr>
          <p:grpSpPr>
            <a:xfrm>
              <a:off x="8636302" y="3626749"/>
              <a:ext cx="892666" cy="997291"/>
              <a:chOff x="1425" y="662"/>
              <a:chExt cx="1304" cy="1466"/>
            </a:xfrm>
          </p:grpSpPr>
          <p:sp>
            <p:nvSpPr>
              <p:cNvPr id="313" name="Шестиугольник 312">
                <a:extLst>
                  <a:ext uri="{FF2B5EF4-FFF2-40B4-BE49-F238E27FC236}">
                    <a16:creationId xmlns:a16="http://schemas.microsoft.com/office/drawing/2014/main" id="{B64DFDF7-71B7-4897-BCDB-E953CE6255BC}"/>
                  </a:ext>
                </a:extLst>
              </p:cNvPr>
              <p:cNvSpPr/>
              <p:nvPr/>
            </p:nvSpPr>
            <p:spPr>
              <a:xfrm rot="5400000">
                <a:off x="1344" y="743"/>
                <a:ext cx="1466" cy="1304"/>
              </a:xfrm>
              <a:prstGeom prst="hexagon">
                <a:avLst/>
              </a:prstGeom>
              <a:solidFill>
                <a:srgbClr val="853748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315" name="Шестиугольник 314">
                <a:extLst>
                  <a:ext uri="{FF2B5EF4-FFF2-40B4-BE49-F238E27FC236}">
                    <a16:creationId xmlns:a16="http://schemas.microsoft.com/office/drawing/2014/main" id="{651AE124-F219-4AA9-8EBD-AE36A313A56F}"/>
                  </a:ext>
                </a:extLst>
              </p:cNvPr>
              <p:cNvSpPr/>
              <p:nvPr/>
            </p:nvSpPr>
            <p:spPr>
              <a:xfrm rot="5400000">
                <a:off x="1519" y="898"/>
                <a:ext cx="1125" cy="1002"/>
              </a:xfrm>
              <a:prstGeom prst="hexagon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</p:grpSp>
        <p:pic>
          <p:nvPicPr>
            <p:cNvPr id="316" name="Изображение 3" descr="man">
              <a:extLst>
                <a:ext uri="{FF2B5EF4-FFF2-40B4-BE49-F238E27FC236}">
                  <a16:creationId xmlns:a16="http://schemas.microsoft.com/office/drawing/2014/main" id="{9795C70D-AD82-49B6-BF4B-E5162BF2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100000"/>
            </a:blip>
            <a:stretch>
              <a:fillRect/>
            </a:stretch>
          </p:blipFill>
          <p:spPr>
            <a:xfrm>
              <a:off x="8876744" y="3852587"/>
              <a:ext cx="445891" cy="445891"/>
            </a:xfrm>
            <a:prstGeom prst="rect">
              <a:avLst/>
            </a:prstGeom>
          </p:spPr>
        </p:pic>
      </p:grpSp>
      <p:sp>
        <p:nvSpPr>
          <p:cNvPr id="317" name="Прямоугольник 316">
            <a:extLst>
              <a:ext uri="{FF2B5EF4-FFF2-40B4-BE49-F238E27FC236}">
                <a16:creationId xmlns:a16="http://schemas.microsoft.com/office/drawing/2014/main" id="{E79138F3-CC9A-4989-B29C-E8B3735623E6}"/>
              </a:ext>
            </a:extLst>
          </p:cNvPr>
          <p:cNvSpPr/>
          <p:nvPr/>
        </p:nvSpPr>
        <p:spPr>
          <a:xfrm>
            <a:off x="4460022" y="4354624"/>
            <a:ext cx="1643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РЕЗИДЕНТ</a:t>
            </a:r>
          </a:p>
        </p:txBody>
      </p:sp>
      <p:grpSp>
        <p:nvGrpSpPr>
          <p:cNvPr id="321" name="Группа 320">
            <a:extLst>
              <a:ext uri="{FF2B5EF4-FFF2-40B4-BE49-F238E27FC236}">
                <a16:creationId xmlns:a16="http://schemas.microsoft.com/office/drawing/2014/main" id="{5CBDC9DC-6FD8-4A52-9083-2F37401FA58D}"/>
              </a:ext>
            </a:extLst>
          </p:cNvPr>
          <p:cNvGrpSpPr/>
          <p:nvPr/>
        </p:nvGrpSpPr>
        <p:grpSpPr>
          <a:xfrm>
            <a:off x="4883805" y="4715522"/>
            <a:ext cx="892666" cy="997291"/>
            <a:chOff x="1425" y="662"/>
            <a:chExt cx="1304" cy="1466"/>
          </a:xfrm>
        </p:grpSpPr>
        <p:sp>
          <p:nvSpPr>
            <p:cNvPr id="323" name="Шестиугольник 322">
              <a:extLst>
                <a:ext uri="{FF2B5EF4-FFF2-40B4-BE49-F238E27FC236}">
                  <a16:creationId xmlns:a16="http://schemas.microsoft.com/office/drawing/2014/main" id="{ABA5FB76-5D4B-4022-BB16-56B306791A3B}"/>
                </a:ext>
              </a:extLst>
            </p:cNvPr>
            <p:cNvSpPr/>
            <p:nvPr/>
          </p:nvSpPr>
          <p:spPr>
            <a:xfrm rot="5400000">
              <a:off x="1344" y="743"/>
              <a:ext cx="1466" cy="1304"/>
            </a:xfrm>
            <a:prstGeom prst="hexagon">
              <a:avLst/>
            </a:prstGeom>
            <a:solidFill>
              <a:srgbClr val="85374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25" name="Шестиугольник 324">
              <a:extLst>
                <a:ext uri="{FF2B5EF4-FFF2-40B4-BE49-F238E27FC236}">
                  <a16:creationId xmlns:a16="http://schemas.microsoft.com/office/drawing/2014/main" id="{B0743BC0-69CB-4937-B2BD-99AC90663560}"/>
                </a:ext>
              </a:extLst>
            </p:cNvPr>
            <p:cNvSpPr/>
            <p:nvPr/>
          </p:nvSpPr>
          <p:spPr>
            <a:xfrm rot="5400000">
              <a:off x="1519" y="898"/>
              <a:ext cx="1125" cy="1002"/>
            </a:xfrm>
            <a:prstGeom prst="hexagon">
              <a:avLst/>
            </a:prstGeom>
            <a:solidFill>
              <a:srgbClr val="853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</p:grpSp>
      <p:pic>
        <p:nvPicPr>
          <p:cNvPr id="326" name="Изображение 3" descr="fruit">
            <a:extLst>
              <a:ext uri="{FF2B5EF4-FFF2-40B4-BE49-F238E27FC236}">
                <a16:creationId xmlns:a16="http://schemas.microsoft.com/office/drawing/2014/main" id="{3CE98AD9-51D7-45B0-B36D-547972DAA51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100000"/>
          </a:blip>
          <a:stretch>
            <a:fillRect/>
          </a:stretch>
        </p:blipFill>
        <p:spPr>
          <a:xfrm>
            <a:off x="5068798" y="4924087"/>
            <a:ext cx="540566" cy="540566"/>
          </a:xfrm>
          <a:prstGeom prst="rect">
            <a:avLst/>
          </a:prstGeom>
        </p:spPr>
      </p:pic>
      <p:sp>
        <p:nvSpPr>
          <p:cNvPr id="327" name="Прямоугольник 326">
            <a:extLst>
              <a:ext uri="{FF2B5EF4-FFF2-40B4-BE49-F238E27FC236}">
                <a16:creationId xmlns:a16="http://schemas.microsoft.com/office/drawing/2014/main" id="{CC16CF06-0AF5-43CE-9C96-0BB6280E78FE}"/>
              </a:ext>
            </a:extLst>
          </p:cNvPr>
          <p:cNvSpPr/>
          <p:nvPr/>
        </p:nvSpPr>
        <p:spPr>
          <a:xfrm>
            <a:off x="4483598" y="5902794"/>
            <a:ext cx="1643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БИОКЛАСТЕР</a:t>
            </a:r>
          </a:p>
        </p:txBody>
      </p: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FCA149B7-EB06-4782-978C-F08F7A724D98}"/>
              </a:ext>
            </a:extLst>
          </p:cNvPr>
          <p:cNvGrpSpPr/>
          <p:nvPr/>
        </p:nvGrpSpPr>
        <p:grpSpPr>
          <a:xfrm>
            <a:off x="6595078" y="3238916"/>
            <a:ext cx="892666" cy="997291"/>
            <a:chOff x="1425" y="662"/>
            <a:chExt cx="1304" cy="1466"/>
          </a:xfrm>
        </p:grpSpPr>
        <p:sp>
          <p:nvSpPr>
            <p:cNvPr id="331" name="Шестиугольник 330">
              <a:extLst>
                <a:ext uri="{FF2B5EF4-FFF2-40B4-BE49-F238E27FC236}">
                  <a16:creationId xmlns:a16="http://schemas.microsoft.com/office/drawing/2014/main" id="{5EFD0204-4581-4D10-82DF-89D71B7F6EC8}"/>
                </a:ext>
              </a:extLst>
            </p:cNvPr>
            <p:cNvSpPr/>
            <p:nvPr/>
          </p:nvSpPr>
          <p:spPr>
            <a:xfrm rot="5400000">
              <a:off x="1344" y="743"/>
              <a:ext cx="1466" cy="1304"/>
            </a:xfrm>
            <a:prstGeom prst="hexagon">
              <a:avLst/>
            </a:prstGeom>
            <a:solidFill>
              <a:srgbClr val="85374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33" name="Шестиугольник 332">
              <a:extLst>
                <a:ext uri="{FF2B5EF4-FFF2-40B4-BE49-F238E27FC236}">
                  <a16:creationId xmlns:a16="http://schemas.microsoft.com/office/drawing/2014/main" id="{6A2FFB1E-1FD5-4B36-BF20-8DCA599C4912}"/>
                </a:ext>
              </a:extLst>
            </p:cNvPr>
            <p:cNvSpPr/>
            <p:nvPr/>
          </p:nvSpPr>
          <p:spPr>
            <a:xfrm rot="5400000">
              <a:off x="1519" y="898"/>
              <a:ext cx="1125" cy="1002"/>
            </a:xfrm>
            <a:prstGeom prst="hexagon">
              <a:avLst/>
            </a:prstGeom>
            <a:solidFill>
              <a:srgbClr val="853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334" name="Прямоугольник 333">
            <a:extLst>
              <a:ext uri="{FF2B5EF4-FFF2-40B4-BE49-F238E27FC236}">
                <a16:creationId xmlns:a16="http://schemas.microsoft.com/office/drawing/2014/main" id="{2D6C5CB5-C2FC-4EC2-81F9-C4BEE0FD413A}"/>
              </a:ext>
            </a:extLst>
          </p:cNvPr>
          <p:cNvSpPr/>
          <p:nvPr/>
        </p:nvSpPr>
        <p:spPr>
          <a:xfrm>
            <a:off x="6188681" y="4253857"/>
            <a:ext cx="1762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СФЕРА ОБРАЩЕНИЯ С ТКО</a:t>
            </a:r>
          </a:p>
        </p:txBody>
      </p:sp>
      <p:sp>
        <p:nvSpPr>
          <p:cNvPr id="335" name="Рисунок 224">
            <a:extLst>
              <a:ext uri="{FF2B5EF4-FFF2-40B4-BE49-F238E27FC236}">
                <a16:creationId xmlns:a16="http://schemas.microsoft.com/office/drawing/2014/main" id="{2C43C3C5-96D2-4BE7-9207-0462D46D46F1}"/>
              </a:ext>
            </a:extLst>
          </p:cNvPr>
          <p:cNvSpPr/>
          <p:nvPr/>
        </p:nvSpPr>
        <p:spPr>
          <a:xfrm>
            <a:off x="6871927" y="3470831"/>
            <a:ext cx="338047" cy="475595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336" name="Группа 335">
            <a:extLst>
              <a:ext uri="{FF2B5EF4-FFF2-40B4-BE49-F238E27FC236}">
                <a16:creationId xmlns:a16="http://schemas.microsoft.com/office/drawing/2014/main" id="{2F063094-FC9C-43F3-AEB4-516698051CCB}"/>
              </a:ext>
            </a:extLst>
          </p:cNvPr>
          <p:cNvGrpSpPr/>
          <p:nvPr/>
        </p:nvGrpSpPr>
        <p:grpSpPr>
          <a:xfrm>
            <a:off x="6599153" y="4675337"/>
            <a:ext cx="892666" cy="997291"/>
            <a:chOff x="1425" y="662"/>
            <a:chExt cx="1304" cy="1466"/>
          </a:xfrm>
        </p:grpSpPr>
        <p:sp>
          <p:nvSpPr>
            <p:cNvPr id="337" name="Шестиугольник 336">
              <a:extLst>
                <a:ext uri="{FF2B5EF4-FFF2-40B4-BE49-F238E27FC236}">
                  <a16:creationId xmlns:a16="http://schemas.microsoft.com/office/drawing/2014/main" id="{9DF7C376-FE6F-4F02-871E-BBDB528B729A}"/>
                </a:ext>
              </a:extLst>
            </p:cNvPr>
            <p:cNvSpPr/>
            <p:nvPr/>
          </p:nvSpPr>
          <p:spPr>
            <a:xfrm rot="5400000">
              <a:off x="1344" y="743"/>
              <a:ext cx="1466" cy="1304"/>
            </a:xfrm>
            <a:prstGeom prst="hexagon">
              <a:avLst/>
            </a:prstGeom>
            <a:solidFill>
              <a:srgbClr val="85374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39" name="Шестиугольник 338">
              <a:extLst>
                <a:ext uri="{FF2B5EF4-FFF2-40B4-BE49-F238E27FC236}">
                  <a16:creationId xmlns:a16="http://schemas.microsoft.com/office/drawing/2014/main" id="{1A714F13-7F37-445B-BA51-1BFED6F1622B}"/>
                </a:ext>
              </a:extLst>
            </p:cNvPr>
            <p:cNvSpPr/>
            <p:nvPr/>
          </p:nvSpPr>
          <p:spPr>
            <a:xfrm rot="5400000">
              <a:off x="1519" y="898"/>
              <a:ext cx="1125" cy="1002"/>
            </a:xfrm>
            <a:prstGeom prst="hexagon">
              <a:avLst/>
            </a:prstGeom>
            <a:solidFill>
              <a:srgbClr val="853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</p:grpSp>
      <p:pic>
        <p:nvPicPr>
          <p:cNvPr id="341" name="Изображение 2" descr="face-mask">
            <a:extLst>
              <a:ext uri="{FF2B5EF4-FFF2-40B4-BE49-F238E27FC236}">
                <a16:creationId xmlns:a16="http://schemas.microsoft.com/office/drawing/2014/main" id="{6AEC9CA7-0078-4CBE-AC21-276633320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100000"/>
          </a:blip>
          <a:stretch>
            <a:fillRect/>
          </a:stretch>
        </p:blipFill>
        <p:spPr>
          <a:xfrm>
            <a:off x="6851742" y="4967177"/>
            <a:ext cx="388821" cy="388821"/>
          </a:xfrm>
          <a:prstGeom prst="rect">
            <a:avLst/>
          </a:prstGeom>
        </p:spPr>
      </p:pic>
      <p:sp>
        <p:nvSpPr>
          <p:cNvPr id="342" name="Прямоугольник 341">
            <a:extLst>
              <a:ext uri="{FF2B5EF4-FFF2-40B4-BE49-F238E27FC236}">
                <a16:creationId xmlns:a16="http://schemas.microsoft.com/office/drawing/2014/main" id="{52593FD2-D367-4102-A421-A77A20639B12}"/>
              </a:ext>
            </a:extLst>
          </p:cNvPr>
          <p:cNvSpPr/>
          <p:nvPr/>
        </p:nvSpPr>
        <p:spPr>
          <a:xfrm>
            <a:off x="6031868" y="5790318"/>
            <a:ext cx="207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ПРОТИВОДЕЙСТВИЕ ЭПИДЗАБОЛЕВАНИЯМ</a:t>
            </a: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90C794B8-DC31-4E1E-AF7C-F6A1019ECA5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646474EF-6B24-4D6D-AC54-A99AF1DEDB2D}"/>
              </a:ext>
            </a:extLst>
          </p:cNvPr>
          <p:cNvGrpSpPr/>
          <p:nvPr/>
        </p:nvGrpSpPr>
        <p:grpSpPr>
          <a:xfrm>
            <a:off x="8145719" y="3230712"/>
            <a:ext cx="892666" cy="997291"/>
            <a:chOff x="1425" y="662"/>
            <a:chExt cx="1304" cy="1466"/>
          </a:xfrm>
        </p:grpSpPr>
        <p:sp>
          <p:nvSpPr>
            <p:cNvPr id="171" name="Шестиугольник 170">
              <a:extLst>
                <a:ext uri="{FF2B5EF4-FFF2-40B4-BE49-F238E27FC236}">
                  <a16:creationId xmlns:a16="http://schemas.microsoft.com/office/drawing/2014/main" id="{3EEAF17E-ADBF-4339-8129-A5028C60D90A}"/>
                </a:ext>
              </a:extLst>
            </p:cNvPr>
            <p:cNvSpPr/>
            <p:nvPr/>
          </p:nvSpPr>
          <p:spPr>
            <a:xfrm rot="5400000">
              <a:off x="1344" y="743"/>
              <a:ext cx="1466" cy="1304"/>
            </a:xfrm>
            <a:prstGeom prst="hexagon">
              <a:avLst/>
            </a:prstGeom>
            <a:solidFill>
              <a:srgbClr val="85374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172" name="Шестиугольник 171">
              <a:extLst>
                <a:ext uri="{FF2B5EF4-FFF2-40B4-BE49-F238E27FC236}">
                  <a16:creationId xmlns:a16="http://schemas.microsoft.com/office/drawing/2014/main" id="{59E2EF73-1185-435B-A1F9-B38C84B47ED9}"/>
                </a:ext>
              </a:extLst>
            </p:cNvPr>
            <p:cNvSpPr/>
            <p:nvPr/>
          </p:nvSpPr>
          <p:spPr>
            <a:xfrm rot="5400000">
              <a:off x="1519" y="898"/>
              <a:ext cx="1125" cy="1002"/>
            </a:xfrm>
            <a:prstGeom prst="hexagon">
              <a:avLst/>
            </a:prstGeom>
            <a:solidFill>
              <a:srgbClr val="853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FF6C5513-E7EC-452F-8532-A561BEDD4C73}"/>
              </a:ext>
            </a:extLst>
          </p:cNvPr>
          <p:cNvSpPr/>
          <p:nvPr/>
        </p:nvSpPr>
        <p:spPr>
          <a:xfrm>
            <a:off x="7731151" y="4244923"/>
            <a:ext cx="1762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ОБЪЕКТЫ ТУРИСТСКОЙ ИНФРАСТРУКТУРЫ</a:t>
            </a:r>
          </a:p>
        </p:txBody>
      </p:sp>
      <p:sp>
        <p:nvSpPr>
          <p:cNvPr id="2" name="Улыбающееся лицо 1">
            <a:extLst>
              <a:ext uri="{FF2B5EF4-FFF2-40B4-BE49-F238E27FC236}">
                <a16:creationId xmlns:a16="http://schemas.microsoft.com/office/drawing/2014/main" id="{3EB05295-AD7F-459F-B51B-B0C9585A11A4}"/>
              </a:ext>
            </a:extLst>
          </p:cNvPr>
          <p:cNvSpPr/>
          <p:nvPr/>
        </p:nvSpPr>
        <p:spPr>
          <a:xfrm>
            <a:off x="8420387" y="3553453"/>
            <a:ext cx="343330" cy="351810"/>
          </a:xfrm>
          <a:prstGeom prst="smileyFac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C603B923-39FF-4280-804F-0574D50CF3F9}"/>
              </a:ext>
            </a:extLst>
          </p:cNvPr>
          <p:cNvSpPr/>
          <p:nvPr/>
        </p:nvSpPr>
        <p:spPr>
          <a:xfrm>
            <a:off x="7670539" y="5810518"/>
            <a:ext cx="2076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ПРОИЗВОДИТЕЛЬНОСТЬ ТРУДА</a:t>
            </a:r>
          </a:p>
        </p:txBody>
      </p:sp>
      <p:pic>
        <p:nvPicPr>
          <p:cNvPr id="145" name="Изображение 19" descr="support">
            <a:extLst>
              <a:ext uri="{FF2B5EF4-FFF2-40B4-BE49-F238E27FC236}">
                <a16:creationId xmlns:a16="http://schemas.microsoft.com/office/drawing/2014/main" id="{3C95979C-2C10-44FE-AAEB-6611FBCCFA8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>
            <a:off x="8404577" y="5025517"/>
            <a:ext cx="480560" cy="4775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8D106-5CF3-0B2F-74D7-4B6A5FEA07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62642" y="3967922"/>
            <a:ext cx="892667" cy="99925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F4F854-B3EE-4A98-0639-0B084B2A8E8E}"/>
              </a:ext>
            </a:extLst>
          </p:cNvPr>
          <p:cNvSpPr/>
          <p:nvPr/>
        </p:nvSpPr>
        <p:spPr>
          <a:xfrm>
            <a:off x="9209407" y="4946107"/>
            <a:ext cx="1643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ОБОРОТНЫЙ КАПИТАЛ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CF59FEB-33CF-5C6F-128D-E9D161DC1739}"/>
              </a:ext>
            </a:extLst>
          </p:cNvPr>
          <p:cNvGrpSpPr/>
          <p:nvPr/>
        </p:nvGrpSpPr>
        <p:grpSpPr>
          <a:xfrm>
            <a:off x="11340000" y="1620000"/>
            <a:ext cx="497478" cy="510043"/>
            <a:chOff x="7018205" y="3135926"/>
            <a:chExt cx="1174600" cy="1254302"/>
          </a:xfrm>
        </p:grpSpPr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id="{3825A8C4-5AB4-DEA0-4589-E294783E6B5A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id="{92456788-1CF8-D579-A8D7-F4610418B5BA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3412D9B9-A4E0-ADD0-03BE-84E142D6CB34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Шестиугольник 13">
              <a:extLst>
                <a:ext uri="{FF2B5EF4-FFF2-40B4-BE49-F238E27FC236}">
                  <a16:creationId xmlns:a16="http://schemas.microsoft.com/office/drawing/2014/main" id="{57ECCA36-F8D9-BD2E-B9C9-1A7671F56B84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ED678F0-7120-366A-8E36-17320C803FDA}"/>
              </a:ext>
            </a:extLst>
          </p:cNvPr>
          <p:cNvGrpSpPr/>
          <p:nvPr/>
        </p:nvGrpSpPr>
        <p:grpSpPr>
          <a:xfrm>
            <a:off x="11160000" y="2160000"/>
            <a:ext cx="497478" cy="510043"/>
            <a:chOff x="7018205" y="3135926"/>
            <a:chExt cx="1174600" cy="1254302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F1D91971-028C-9B1B-2FF6-B262A74FE49B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Шестиугольник 16">
              <a:extLst>
                <a:ext uri="{FF2B5EF4-FFF2-40B4-BE49-F238E27FC236}">
                  <a16:creationId xmlns:a16="http://schemas.microsoft.com/office/drawing/2014/main" id="{95D0867D-1910-AD35-5ED3-DE799185FC2D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79717563-C7B4-1C10-BECF-50FF67A7EAB2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33187210-7C2E-EE69-D258-999FD4953063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C24D9C9-4176-FCDB-9565-CE64520CFF37}"/>
              </a:ext>
            </a:extLst>
          </p:cNvPr>
          <p:cNvGrpSpPr/>
          <p:nvPr/>
        </p:nvGrpSpPr>
        <p:grpSpPr>
          <a:xfrm>
            <a:off x="10620000" y="1800000"/>
            <a:ext cx="497478" cy="510043"/>
            <a:chOff x="7018205" y="3135926"/>
            <a:chExt cx="1174600" cy="1254302"/>
          </a:xfrm>
        </p:grpSpPr>
        <p:sp>
          <p:nvSpPr>
            <p:cNvPr id="21" name="Шестиугольник 20">
              <a:extLst>
                <a:ext uri="{FF2B5EF4-FFF2-40B4-BE49-F238E27FC236}">
                  <a16:creationId xmlns:a16="http://schemas.microsoft.com/office/drawing/2014/main" id="{2BE9E5E9-67BB-C56E-89FE-B90EA00E780A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Шестиугольник 21">
              <a:extLst>
                <a:ext uri="{FF2B5EF4-FFF2-40B4-BE49-F238E27FC236}">
                  <a16:creationId xmlns:a16="http://schemas.microsoft.com/office/drawing/2014/main" id="{FA2F9868-E391-0AFB-7EDA-70527FC67245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id="{AC46CC10-39C9-9BB4-ECD8-1997B017EE18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AA33878A-14A3-350E-9362-0807A415CEEA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87126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812101" y="79398"/>
            <a:ext cx="4491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ЦЕЛЕВОЕ ИСПОЛЬЗОВАНИЕ РЕГИОНАЛЬНЫХ ПРОГРАММ  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295085" y="-876673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1298682" y="23315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5" name="Рисунок 224">
            <a:extLst>
              <a:ext uri="{FF2B5EF4-FFF2-40B4-BE49-F238E27FC236}">
                <a16:creationId xmlns:a16="http://schemas.microsoft.com/office/drawing/2014/main" id="{2C43C3C5-96D2-4BE7-9207-0462D46D46F1}"/>
              </a:ext>
            </a:extLst>
          </p:cNvPr>
          <p:cNvSpPr/>
          <p:nvPr/>
        </p:nvSpPr>
        <p:spPr>
          <a:xfrm>
            <a:off x="10780222" y="3847519"/>
            <a:ext cx="338047" cy="475595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341" name="Изображение 2" descr="face-mask">
            <a:extLst>
              <a:ext uri="{FF2B5EF4-FFF2-40B4-BE49-F238E27FC236}">
                <a16:creationId xmlns:a16="http://schemas.microsoft.com/office/drawing/2014/main" id="{6AEC9CA7-0078-4CBE-AC21-27663332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778852" y="5457627"/>
            <a:ext cx="388821" cy="38882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BE39D255-880F-46E6-8846-C64D7C710F2F}"/>
              </a:ext>
            </a:extLst>
          </p:cNvPr>
          <p:cNvGrpSpPr/>
          <p:nvPr/>
        </p:nvGrpSpPr>
        <p:grpSpPr>
          <a:xfrm>
            <a:off x="10620791" y="2160620"/>
            <a:ext cx="497478" cy="510043"/>
            <a:chOff x="7018205" y="3135926"/>
            <a:chExt cx="1174600" cy="1254302"/>
          </a:xfrm>
        </p:grpSpPr>
        <p:sp>
          <p:nvSpPr>
            <p:cNvPr id="151" name="Шестиугольник 150">
              <a:extLst>
                <a:ext uri="{FF2B5EF4-FFF2-40B4-BE49-F238E27FC236}">
                  <a16:creationId xmlns:a16="http://schemas.microsoft.com/office/drawing/2014/main" id="{F53BCAFB-8203-42BB-B013-799B02B435AF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2" name="Шестиугольник 151">
              <a:extLst>
                <a:ext uri="{FF2B5EF4-FFF2-40B4-BE49-F238E27FC236}">
                  <a16:creationId xmlns:a16="http://schemas.microsoft.com/office/drawing/2014/main" id="{601D8B83-A1FF-4BBA-8428-F1608F239DD1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Шестиугольник 152">
              <a:extLst>
                <a:ext uri="{FF2B5EF4-FFF2-40B4-BE49-F238E27FC236}">
                  <a16:creationId xmlns:a16="http://schemas.microsoft.com/office/drawing/2014/main" id="{DD7F8151-4A09-4788-AEAE-8592FE45FB1A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Шестиугольник 153">
              <a:extLst>
                <a:ext uri="{FF2B5EF4-FFF2-40B4-BE49-F238E27FC236}">
                  <a16:creationId xmlns:a16="http://schemas.microsoft.com/office/drawing/2014/main" id="{7F32ED87-67B0-4E8E-9399-A207EBF3E6A9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4899651E-223C-4B45-8524-50E42C68AE0C}"/>
              </a:ext>
            </a:extLst>
          </p:cNvPr>
          <p:cNvSpPr/>
          <p:nvPr/>
        </p:nvSpPr>
        <p:spPr>
          <a:xfrm>
            <a:off x="1495966" y="1178391"/>
            <a:ext cx="9247950" cy="411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ОБОРУДОВАНИЕ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КОМПЛЕКТУЮЩИЕ ДЛЯ СБОРКИ ОБОРУДОВАНИЯ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СОЗДАНИЕ ОБЪЕКТОВ ПРОМЫШЛЕННОЙ ИНФРАСТРУКТУРЫ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СЕРТИФИКАЦИЯ ПРОДУКЦИИ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ПОПОЛНЕНИЕ ОБОРОТНЫХ СРЕДСТВ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СТРОИТЕЛЬНО-МОНТАЖНЫЕ РАБОТЫ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РЕМОНТНЫЕ РАБОТЫ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РЕКОНСТРУКЦИЯ И МОДЕРНИЗАЦИЯ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СПЕЦТЕХНИКА И ТРАНСПОРТНЫЕ СРЕДСТВА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ПРОДУКЦИЯ ДЛЯ БОРЬБЫ С ЭПИДЕМИЧЕСКИМИ ЗАБОЛЕВАНИЯМИ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СОЗДАНИЕ ОБЪЕКТОВ ТУРИСТСКОЙ ИНФРАСТРУКТУРЫ</a:t>
            </a:r>
            <a:endParaRPr lang="ru-RU" sz="1400" b="1" dirty="0">
              <a:solidFill>
                <a:srgbClr val="85374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8B62AF00-2D38-41E9-8C9E-0AB858C244BC}"/>
              </a:ext>
            </a:extLst>
          </p:cNvPr>
          <p:cNvGrpSpPr/>
          <p:nvPr/>
        </p:nvGrpSpPr>
        <p:grpSpPr>
          <a:xfrm>
            <a:off x="11077557" y="2500438"/>
            <a:ext cx="497478" cy="510043"/>
            <a:chOff x="7018205" y="3135926"/>
            <a:chExt cx="1174600" cy="1254302"/>
          </a:xfrm>
        </p:grpSpPr>
        <p:sp>
          <p:nvSpPr>
            <p:cNvPr id="183" name="Шестиугольник 182">
              <a:extLst>
                <a:ext uri="{FF2B5EF4-FFF2-40B4-BE49-F238E27FC236}">
                  <a16:creationId xmlns:a16="http://schemas.microsoft.com/office/drawing/2014/main" id="{A1A1890C-295E-470D-9700-FD608BD46FF7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Шестиугольник 183">
              <a:extLst>
                <a:ext uri="{FF2B5EF4-FFF2-40B4-BE49-F238E27FC236}">
                  <a16:creationId xmlns:a16="http://schemas.microsoft.com/office/drawing/2014/main" id="{0F0D08A8-7162-45E3-B672-C76154A1DC2E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5" name="Шестиугольник 184">
              <a:extLst>
                <a:ext uri="{FF2B5EF4-FFF2-40B4-BE49-F238E27FC236}">
                  <a16:creationId xmlns:a16="http://schemas.microsoft.com/office/drawing/2014/main" id="{57747DF0-513D-46B9-A537-8BF6696638CD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6" name="Шестиугольник 185">
              <a:extLst>
                <a:ext uri="{FF2B5EF4-FFF2-40B4-BE49-F238E27FC236}">
                  <a16:creationId xmlns:a16="http://schemas.microsoft.com/office/drawing/2014/main" id="{87924558-6E1C-4169-A98A-741895C02A6C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D8D813AE-AC80-4AD2-8C72-4C289226BE52}"/>
              </a:ext>
            </a:extLst>
          </p:cNvPr>
          <p:cNvGrpSpPr/>
          <p:nvPr/>
        </p:nvGrpSpPr>
        <p:grpSpPr>
          <a:xfrm>
            <a:off x="11283686" y="1919521"/>
            <a:ext cx="497478" cy="510043"/>
            <a:chOff x="7018205" y="3135926"/>
            <a:chExt cx="1174600" cy="1254302"/>
          </a:xfrm>
        </p:grpSpPr>
        <p:sp>
          <p:nvSpPr>
            <p:cNvPr id="188" name="Шестиугольник 187">
              <a:extLst>
                <a:ext uri="{FF2B5EF4-FFF2-40B4-BE49-F238E27FC236}">
                  <a16:creationId xmlns:a16="http://schemas.microsoft.com/office/drawing/2014/main" id="{AB24F5FE-807A-4EF8-AA1A-F7B4A5F05837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Шестиугольник 188">
              <a:extLst>
                <a:ext uri="{FF2B5EF4-FFF2-40B4-BE49-F238E27FC236}">
                  <a16:creationId xmlns:a16="http://schemas.microsoft.com/office/drawing/2014/main" id="{A5652C68-0800-448B-85CC-AB2DBD13BBC4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0" name="Шестиугольник 189">
              <a:extLst>
                <a:ext uri="{FF2B5EF4-FFF2-40B4-BE49-F238E27FC236}">
                  <a16:creationId xmlns:a16="http://schemas.microsoft.com/office/drawing/2014/main" id="{86CACD2B-3556-4071-BF87-624023394A92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Шестиугольник 190">
              <a:extLst>
                <a:ext uri="{FF2B5EF4-FFF2-40B4-BE49-F238E27FC236}">
                  <a16:creationId xmlns:a16="http://schemas.microsoft.com/office/drawing/2014/main" id="{F540EF46-DC5D-43A1-B1EB-AAB978F10D1D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C409E3A0-3BE3-49DA-975A-9A614EC14591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98C7ACC-C711-4049-8BCB-C6C90F5EF15D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6</a:t>
              </a:r>
            </a:p>
          </p:txBody>
        </p: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05B116BD-1820-459A-9A53-3FA7CAAB4C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B4949C1B-08D2-40CB-8FA3-AA0D73B0E3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73E4753-02D1-4413-B401-BE9AE0A2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684672" y="65063"/>
            <a:ext cx="4491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ЧТО НЕЛЬЗЯ ИСПОЛЬЗОВАТЬ СРЕДСТВА ЗАЙМА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295085" y="-876673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1298682" y="23315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5" name="Рисунок 224">
            <a:extLst>
              <a:ext uri="{FF2B5EF4-FFF2-40B4-BE49-F238E27FC236}">
                <a16:creationId xmlns:a16="http://schemas.microsoft.com/office/drawing/2014/main" id="{2C43C3C5-96D2-4BE7-9207-0462D46D46F1}"/>
              </a:ext>
            </a:extLst>
          </p:cNvPr>
          <p:cNvSpPr/>
          <p:nvPr/>
        </p:nvSpPr>
        <p:spPr>
          <a:xfrm>
            <a:off x="10780222" y="3847519"/>
            <a:ext cx="338047" cy="475595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341" name="Изображение 2" descr="face-mask">
            <a:extLst>
              <a:ext uri="{FF2B5EF4-FFF2-40B4-BE49-F238E27FC236}">
                <a16:creationId xmlns:a16="http://schemas.microsoft.com/office/drawing/2014/main" id="{6AEC9CA7-0078-4CBE-AC21-27663332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778852" y="5457627"/>
            <a:ext cx="388821" cy="38882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BE39D255-880F-46E6-8846-C64D7C710F2F}"/>
              </a:ext>
            </a:extLst>
          </p:cNvPr>
          <p:cNvGrpSpPr/>
          <p:nvPr/>
        </p:nvGrpSpPr>
        <p:grpSpPr>
          <a:xfrm>
            <a:off x="10620791" y="2160620"/>
            <a:ext cx="497478" cy="510043"/>
            <a:chOff x="7018205" y="3135926"/>
            <a:chExt cx="1174600" cy="1254302"/>
          </a:xfrm>
        </p:grpSpPr>
        <p:sp>
          <p:nvSpPr>
            <p:cNvPr id="151" name="Шестиугольник 150">
              <a:extLst>
                <a:ext uri="{FF2B5EF4-FFF2-40B4-BE49-F238E27FC236}">
                  <a16:creationId xmlns:a16="http://schemas.microsoft.com/office/drawing/2014/main" id="{F53BCAFB-8203-42BB-B013-799B02B435AF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2" name="Шестиугольник 151">
              <a:extLst>
                <a:ext uri="{FF2B5EF4-FFF2-40B4-BE49-F238E27FC236}">
                  <a16:creationId xmlns:a16="http://schemas.microsoft.com/office/drawing/2014/main" id="{601D8B83-A1FF-4BBA-8428-F1608F239DD1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Шестиугольник 152">
              <a:extLst>
                <a:ext uri="{FF2B5EF4-FFF2-40B4-BE49-F238E27FC236}">
                  <a16:creationId xmlns:a16="http://schemas.microsoft.com/office/drawing/2014/main" id="{DD7F8151-4A09-4788-AEAE-8592FE45FB1A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Шестиугольник 153">
              <a:extLst>
                <a:ext uri="{FF2B5EF4-FFF2-40B4-BE49-F238E27FC236}">
                  <a16:creationId xmlns:a16="http://schemas.microsoft.com/office/drawing/2014/main" id="{7F32ED87-67B0-4E8E-9399-A207EBF3E6A9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8B62AF00-2D38-41E9-8C9E-0AB858C244BC}"/>
              </a:ext>
            </a:extLst>
          </p:cNvPr>
          <p:cNvGrpSpPr/>
          <p:nvPr/>
        </p:nvGrpSpPr>
        <p:grpSpPr>
          <a:xfrm>
            <a:off x="11077557" y="2500438"/>
            <a:ext cx="497478" cy="510043"/>
            <a:chOff x="7018205" y="3135926"/>
            <a:chExt cx="1174600" cy="1254302"/>
          </a:xfrm>
        </p:grpSpPr>
        <p:sp>
          <p:nvSpPr>
            <p:cNvPr id="183" name="Шестиугольник 182">
              <a:extLst>
                <a:ext uri="{FF2B5EF4-FFF2-40B4-BE49-F238E27FC236}">
                  <a16:creationId xmlns:a16="http://schemas.microsoft.com/office/drawing/2014/main" id="{A1A1890C-295E-470D-9700-FD608BD46FF7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Шестиугольник 183">
              <a:extLst>
                <a:ext uri="{FF2B5EF4-FFF2-40B4-BE49-F238E27FC236}">
                  <a16:creationId xmlns:a16="http://schemas.microsoft.com/office/drawing/2014/main" id="{0F0D08A8-7162-45E3-B672-C76154A1DC2E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5" name="Шестиугольник 184">
              <a:extLst>
                <a:ext uri="{FF2B5EF4-FFF2-40B4-BE49-F238E27FC236}">
                  <a16:creationId xmlns:a16="http://schemas.microsoft.com/office/drawing/2014/main" id="{57747DF0-513D-46B9-A537-8BF6696638CD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6" name="Шестиугольник 185">
              <a:extLst>
                <a:ext uri="{FF2B5EF4-FFF2-40B4-BE49-F238E27FC236}">
                  <a16:creationId xmlns:a16="http://schemas.microsoft.com/office/drawing/2014/main" id="{87924558-6E1C-4169-A98A-741895C02A6C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D8D813AE-AC80-4AD2-8C72-4C289226BE52}"/>
              </a:ext>
            </a:extLst>
          </p:cNvPr>
          <p:cNvGrpSpPr/>
          <p:nvPr/>
        </p:nvGrpSpPr>
        <p:grpSpPr>
          <a:xfrm>
            <a:off x="11283686" y="1919521"/>
            <a:ext cx="497478" cy="510043"/>
            <a:chOff x="7018205" y="3135926"/>
            <a:chExt cx="1174600" cy="1254302"/>
          </a:xfrm>
        </p:grpSpPr>
        <p:sp>
          <p:nvSpPr>
            <p:cNvPr id="188" name="Шестиугольник 187">
              <a:extLst>
                <a:ext uri="{FF2B5EF4-FFF2-40B4-BE49-F238E27FC236}">
                  <a16:creationId xmlns:a16="http://schemas.microsoft.com/office/drawing/2014/main" id="{AB24F5FE-807A-4EF8-AA1A-F7B4A5F05837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Шестиугольник 188">
              <a:extLst>
                <a:ext uri="{FF2B5EF4-FFF2-40B4-BE49-F238E27FC236}">
                  <a16:creationId xmlns:a16="http://schemas.microsoft.com/office/drawing/2014/main" id="{A5652C68-0800-448B-85CC-AB2DBD13BBC4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0" name="Шестиугольник 189">
              <a:extLst>
                <a:ext uri="{FF2B5EF4-FFF2-40B4-BE49-F238E27FC236}">
                  <a16:creationId xmlns:a16="http://schemas.microsoft.com/office/drawing/2014/main" id="{86CACD2B-3556-4071-BF87-624023394A92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Шестиугольник 190">
              <a:extLst>
                <a:ext uri="{FF2B5EF4-FFF2-40B4-BE49-F238E27FC236}">
                  <a16:creationId xmlns:a16="http://schemas.microsoft.com/office/drawing/2014/main" id="{F540EF46-DC5D-43A1-B1EB-AAB978F10D1D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C409E3A0-3BE3-49DA-975A-9A614EC14591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98C7ACC-C711-4049-8BCB-C6C90F5EF15D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6</a:t>
              </a:r>
            </a:p>
          </p:txBody>
        </p: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05B116BD-1820-459A-9A53-3FA7CAAB4C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B4949C1B-08D2-40CB-8FA3-AA0D73B0E3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73E4753-02D1-4413-B401-BE9AE0A2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DFC06-A964-4EE5-82BD-368987A7F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218" y="1530339"/>
            <a:ext cx="3467100" cy="1323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A2905-FF92-49BA-905E-FB7393609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341" y="2887929"/>
            <a:ext cx="3009900" cy="12096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FACFD4-42C8-4EB6-952B-CED2E84B0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071" y="4191881"/>
            <a:ext cx="49434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2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49B7C9E-683A-4B44-B4FF-423E2512A3B9}"/>
              </a:ext>
            </a:extLst>
          </p:cNvPr>
          <p:cNvSpPr/>
          <p:nvPr/>
        </p:nvSpPr>
        <p:spPr>
          <a:xfrm>
            <a:off x="3741710" y="30216"/>
            <a:ext cx="4491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УСЛОВИЯ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6637B4-ABCB-4A85-812F-14F83CE75E38}"/>
              </a:ext>
            </a:extLst>
          </p:cNvPr>
          <p:cNvGrpSpPr/>
          <p:nvPr/>
        </p:nvGrpSpPr>
        <p:grpSpPr>
          <a:xfrm rot="16200000">
            <a:off x="9295085" y="-876673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6" name="Рисунок 140">
              <a:extLst>
                <a:ext uri="{FF2B5EF4-FFF2-40B4-BE49-F238E27FC236}">
                  <a16:creationId xmlns:a16="http://schemas.microsoft.com/office/drawing/2014/main" id="{F45D4C9E-7320-4794-9C96-24684A22B206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F1FE6437-3070-45BE-9AB8-952716E310C5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D4F3B537-727E-47D9-9B14-3C24A99C3847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10F90655-CBF1-43AB-AED3-599888B13D82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6E5C8B3-5781-4531-B7D2-725C9246ABB4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D371B02-9FFE-4A71-B98D-72B7944E4CA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17C0C60-A6AD-4EF3-8D72-9EB79781A464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BEC350E2-3A1A-4370-BD0F-28D3A0442174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8F5DBB-5C1F-40B7-9B55-388D2E178962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75986A4E-10D9-4EE4-9F34-0A50A9B79144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F92C013-29B5-40C6-AE5E-C0644948BB6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F1955E5E-B44A-486C-BCF7-50C4385435F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ECA5C85-B7D0-4534-B624-AE467E9DFBAA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B88B070-7835-491C-A5FB-D934DF41125B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F4691C7-D406-4510-8326-F395FDC12DB3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id="{AE626AD4-3353-4668-8FF3-2DDBD6066FEC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654CC520-3425-482F-B00F-302BC9D2345C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C57DCF3-7A2E-478B-B755-6D0488D0431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661B5A5-9CC4-4C99-940C-5506B7F3B730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B5DC3CC3-006C-49DC-9DBD-69E29CC01093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27FC34D-2669-4C0C-8C9B-A0BC77EBE826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8D8B769F-49E5-4A69-A5C3-972A68A220CC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4DAB6B8-48BD-4EFA-A6D0-953FBBEE0FD5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5C18EE96-703C-48D8-BD6F-E55D0F562A20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BBB26015-B708-4EFD-ABFA-10D3A75CC908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A833722F-89E6-4B40-ADA8-D69C60248030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BADE6EC4-2F02-407C-B43F-E8A483E48A24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A81D1E9-909B-4C39-B37E-E4D555947913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2F14354-163B-4A76-A6C6-B334D38E8DC6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F308D60-861E-439E-BFAE-C8589ACB33F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4B615E-4C6D-464D-A204-3DC1B3E7716E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064E262-40BE-4CEC-AFEF-5F237E935D7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A26EEB3-8CAD-4322-B0E0-AD58F7D9A44D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4F8360C-0B1C-41A4-8CE4-93427529C675}"/>
              </a:ext>
            </a:extLst>
          </p:cNvPr>
          <p:cNvGrpSpPr/>
          <p:nvPr/>
        </p:nvGrpSpPr>
        <p:grpSpPr>
          <a:xfrm>
            <a:off x="1298682" y="233155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70" name="Рисунок 140">
              <a:extLst>
                <a:ext uri="{FF2B5EF4-FFF2-40B4-BE49-F238E27FC236}">
                  <a16:creationId xmlns:a16="http://schemas.microsoft.com/office/drawing/2014/main" id="{C6DC0C8D-DA60-49BA-B02A-279CC46E3737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8BA8456-73DF-4835-8772-29526279A219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53FC0485-325B-45BA-9EF4-CBCA640E5945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7CE40ABC-ACB9-4E81-8EE6-5867C7904D0B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9917414F-9A27-457D-9F8C-740A8797B21F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29C06994-3D5F-461D-A0B5-EEBFE92F2175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85465CB-47E5-4EE2-843F-1E112ED8BA6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91A2BFEB-87F8-4906-9933-71424CBEC700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0BA6D61-8650-4A23-BF7F-FC5F2D668636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D777D51-0DA8-4C27-B44C-E70AA5AB4DC9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2368201C-4FCD-4ACE-ADE9-535132D812EC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EA1FFFBB-5A94-4CCE-87FC-8786D1253AF5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85AF9820-CB94-4203-9F4D-5165DC6DEC8F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79A7E135-812B-4FB3-B177-F1CD0F8A56EF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EE9EB72-5442-4482-B9A3-61DC650115DD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Рисунок 140">
              <a:extLst>
                <a:ext uri="{FF2B5EF4-FFF2-40B4-BE49-F238E27FC236}">
                  <a16:creationId xmlns:a16="http://schemas.microsoft.com/office/drawing/2014/main" id="{F5368CB0-AAAA-4D95-ACF4-4C9E99CC2202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AD33B860-7BE5-487A-8AEC-0F52576F2042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F6DB3797-414E-4FB7-90EB-F4261B0E9061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27F1DC9-6CD0-4FC6-AED2-23346F921A9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494FF20-9B1E-4945-BCAE-73B83F4DB658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7CF020A8-044B-4814-A002-07618BC9581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B08ECE8-D401-48BD-A3A2-3CB3CE5D1A69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A4102F7-32F6-4FDB-AE37-35193C60C24E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A6D771D-75BD-4BAC-ABC1-BAF1267CA587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0B44011E-7706-4448-AB50-DB54D232DABE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5EA87305-E695-4CF9-83D5-EF6F9CC6AC69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629F041A-EBBE-40E1-90B3-93D48C102F19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FF31170F-D2A2-4A92-B887-6750AF8D0419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F2A6463-679B-4284-8345-2F8E6A18CF9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29997A92-48F9-45F4-89A3-039E76DFDEEF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2154AC3-B4DF-4230-AB7F-3630D3A55960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AD4275F8-4B91-4E45-8D60-E1700B6698F7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CCA5F45F-A73A-427C-A43A-9861C3424ACB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B2CA71BA-0DAB-4198-A0E5-A09BADCD186D}"/>
              </a:ext>
            </a:extLst>
          </p:cNvPr>
          <p:cNvGrpSpPr/>
          <p:nvPr/>
        </p:nvGrpSpPr>
        <p:grpSpPr>
          <a:xfrm>
            <a:off x="1143198" y="704236"/>
            <a:ext cx="1557110" cy="1771151"/>
            <a:chOff x="4968451" y="4122922"/>
            <a:chExt cx="1866161" cy="2053470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F9CB752C-FF71-423D-8565-5BCB523A19B5}"/>
                </a:ext>
              </a:extLst>
            </p:cNvPr>
            <p:cNvGrpSpPr/>
            <p:nvPr/>
          </p:nvGrpSpPr>
          <p:grpSpPr>
            <a:xfrm>
              <a:off x="4968451" y="4122922"/>
              <a:ext cx="1866161" cy="2053470"/>
              <a:chOff x="2915271" y="3337648"/>
              <a:chExt cx="1544894" cy="1751220"/>
            </a:xfrm>
          </p:grpSpPr>
          <p:grpSp>
            <p:nvGrpSpPr>
              <p:cNvPr id="136" name="Группа 135">
                <a:extLst>
                  <a:ext uri="{FF2B5EF4-FFF2-40B4-BE49-F238E27FC236}">
                    <a16:creationId xmlns:a16="http://schemas.microsoft.com/office/drawing/2014/main" id="{04AF6FCB-A70F-44DA-9181-20A86A53A2C0}"/>
                  </a:ext>
                </a:extLst>
              </p:cNvPr>
              <p:cNvGrpSpPr/>
              <p:nvPr/>
            </p:nvGrpSpPr>
            <p:grpSpPr>
              <a:xfrm>
                <a:off x="2915271" y="3337648"/>
                <a:ext cx="1544894" cy="1751220"/>
                <a:chOff x="5189220" y="2763600"/>
                <a:chExt cx="1813560" cy="2145656"/>
              </a:xfrm>
              <a:solidFill>
                <a:schemeClr val="bg1"/>
              </a:solidFill>
            </p:grpSpPr>
            <p:sp>
              <p:nvSpPr>
                <p:cNvPr id="144" name="Шестиугольник 143">
                  <a:extLst>
                    <a:ext uri="{FF2B5EF4-FFF2-40B4-BE49-F238E27FC236}">
                      <a16:creationId xmlns:a16="http://schemas.microsoft.com/office/drawing/2014/main" id="{677EF7B2-EC85-455E-A448-653DCFE41B9B}"/>
                    </a:ext>
                  </a:extLst>
                </p:cNvPr>
                <p:cNvSpPr/>
                <p:nvPr/>
              </p:nvSpPr>
              <p:spPr>
                <a:xfrm rot="5400000">
                  <a:off x="5023172" y="2929648"/>
                  <a:ext cx="2145656" cy="1813560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  <a:effectLst>
                  <a:outerShdw blurRad="317500" algn="ctr" rotWithShape="0">
                    <a:srgbClr val="022746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6" name="Шестиугольник 145">
                  <a:extLst>
                    <a:ext uri="{FF2B5EF4-FFF2-40B4-BE49-F238E27FC236}">
                      <a16:creationId xmlns:a16="http://schemas.microsoft.com/office/drawing/2014/main" id="{B55E8FB1-C479-4E7B-9100-A643EC5A33A5}"/>
                    </a:ext>
                  </a:extLst>
                </p:cNvPr>
                <p:cNvSpPr/>
                <p:nvPr/>
              </p:nvSpPr>
              <p:spPr>
                <a:xfrm rot="5400000">
                  <a:off x="5143186" y="3031087"/>
                  <a:ext cx="1905632" cy="1642785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F3650EA-5EA6-4135-81B3-CBB10C71BB59}"/>
                  </a:ext>
                </a:extLst>
              </p:cNvPr>
              <p:cNvSpPr txBox="1"/>
              <p:nvPr/>
            </p:nvSpPr>
            <p:spPr>
              <a:xfrm>
                <a:off x="2953590" y="4337329"/>
                <a:ext cx="1468257" cy="334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ЗАЯВИТЕЛЬ</a:t>
                </a:r>
              </a:p>
            </p:txBody>
          </p:sp>
        </p:grpSp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76B0D93E-6347-4D77-B89D-BE25E4B8A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89801" y="4481623"/>
              <a:ext cx="878084" cy="900304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FB3AF807-D5D8-4128-AEB5-EC9B67CF1F02}"/>
              </a:ext>
            </a:extLst>
          </p:cNvPr>
          <p:cNvGrpSpPr/>
          <p:nvPr/>
        </p:nvGrpSpPr>
        <p:grpSpPr>
          <a:xfrm>
            <a:off x="5317445" y="704235"/>
            <a:ext cx="1557110" cy="1771151"/>
            <a:chOff x="4968451" y="4122922"/>
            <a:chExt cx="1866161" cy="2053470"/>
          </a:xfrm>
        </p:grpSpPr>
        <p:grpSp>
          <p:nvGrpSpPr>
            <p:cNvPr id="157" name="Группа 156">
              <a:extLst>
                <a:ext uri="{FF2B5EF4-FFF2-40B4-BE49-F238E27FC236}">
                  <a16:creationId xmlns:a16="http://schemas.microsoft.com/office/drawing/2014/main" id="{28421F81-FDBC-4D53-96F7-1FB155413D13}"/>
                </a:ext>
              </a:extLst>
            </p:cNvPr>
            <p:cNvGrpSpPr/>
            <p:nvPr/>
          </p:nvGrpSpPr>
          <p:grpSpPr>
            <a:xfrm>
              <a:off x="4968451" y="4122922"/>
              <a:ext cx="1866161" cy="2053470"/>
              <a:chOff x="2915271" y="3337648"/>
              <a:chExt cx="1544894" cy="1751220"/>
            </a:xfrm>
          </p:grpSpPr>
          <p:grpSp>
            <p:nvGrpSpPr>
              <p:cNvPr id="166" name="Группа 165">
                <a:extLst>
                  <a:ext uri="{FF2B5EF4-FFF2-40B4-BE49-F238E27FC236}">
                    <a16:creationId xmlns:a16="http://schemas.microsoft.com/office/drawing/2014/main" id="{4285D9BF-7629-4F2A-B358-169A521F4A6B}"/>
                  </a:ext>
                </a:extLst>
              </p:cNvPr>
              <p:cNvGrpSpPr/>
              <p:nvPr/>
            </p:nvGrpSpPr>
            <p:grpSpPr>
              <a:xfrm>
                <a:off x="2915271" y="3337648"/>
                <a:ext cx="1544894" cy="1751220"/>
                <a:chOff x="5189220" y="2763600"/>
                <a:chExt cx="1813560" cy="2145656"/>
              </a:xfrm>
              <a:solidFill>
                <a:schemeClr val="bg1"/>
              </a:solidFill>
            </p:grpSpPr>
            <p:sp>
              <p:nvSpPr>
                <p:cNvPr id="168" name="Шестиугольник 167">
                  <a:extLst>
                    <a:ext uri="{FF2B5EF4-FFF2-40B4-BE49-F238E27FC236}">
                      <a16:creationId xmlns:a16="http://schemas.microsoft.com/office/drawing/2014/main" id="{83CD7E58-A541-4F2F-A6DC-882293E5E3B6}"/>
                    </a:ext>
                  </a:extLst>
                </p:cNvPr>
                <p:cNvSpPr/>
                <p:nvPr/>
              </p:nvSpPr>
              <p:spPr>
                <a:xfrm rot="5400000">
                  <a:off x="5023172" y="2929648"/>
                  <a:ext cx="2145656" cy="1813560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  <a:effectLst>
                  <a:outerShdw blurRad="317500" algn="ctr" rotWithShape="0">
                    <a:srgbClr val="853748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9" name="Шестиугольник 168">
                  <a:extLst>
                    <a:ext uri="{FF2B5EF4-FFF2-40B4-BE49-F238E27FC236}">
                      <a16:creationId xmlns:a16="http://schemas.microsoft.com/office/drawing/2014/main" id="{142D1BF2-269F-4B34-91C0-D29A82167AC9}"/>
                    </a:ext>
                  </a:extLst>
                </p:cNvPr>
                <p:cNvSpPr/>
                <p:nvPr/>
              </p:nvSpPr>
              <p:spPr>
                <a:xfrm rot="5400000">
                  <a:off x="5143186" y="3031087"/>
                  <a:ext cx="1905632" cy="1642785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9B650E6-359C-455A-B89F-2FA4EC07BF21}"/>
                  </a:ext>
                </a:extLst>
              </p:cNvPr>
              <p:cNvSpPr txBox="1"/>
              <p:nvPr/>
            </p:nvSpPr>
            <p:spPr>
              <a:xfrm>
                <a:off x="2953590" y="4337329"/>
                <a:ext cx="1468257" cy="36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853748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ОТРАСЛЬ</a:t>
                </a:r>
              </a:p>
            </p:txBody>
          </p:sp>
        </p:grpSp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56947D0F-D1B9-46F6-BBDA-7A56C8DE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89801" y="4481623"/>
              <a:ext cx="878084" cy="900304"/>
            </a:xfrm>
            <a:prstGeom prst="rect">
              <a:avLst/>
            </a:prstGeom>
          </p:spPr>
        </p:pic>
      </p:grp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ACD6AE25-B9AB-4030-BB55-AB8AED08EC24}"/>
              </a:ext>
            </a:extLst>
          </p:cNvPr>
          <p:cNvCxnSpPr>
            <a:cxnSpLocks/>
            <a:stCxn id="263" idx="0"/>
          </p:cNvCxnSpPr>
          <p:nvPr/>
        </p:nvCxnSpPr>
        <p:spPr>
          <a:xfrm>
            <a:off x="4058208" y="2937279"/>
            <a:ext cx="0" cy="3881634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Равнобедренный треугольник 227">
            <a:extLst>
              <a:ext uri="{FF2B5EF4-FFF2-40B4-BE49-F238E27FC236}">
                <a16:creationId xmlns:a16="http://schemas.microsoft.com/office/drawing/2014/main" id="{62764F70-D1D8-4029-BA24-9DE274EED1A6}"/>
              </a:ext>
            </a:extLst>
          </p:cNvPr>
          <p:cNvSpPr/>
          <p:nvPr/>
        </p:nvSpPr>
        <p:spPr>
          <a:xfrm rot="10800000">
            <a:off x="1641540" y="2706169"/>
            <a:ext cx="531791" cy="242668"/>
          </a:xfrm>
          <a:prstGeom prst="triangle">
            <a:avLst/>
          </a:prstGeom>
          <a:solidFill>
            <a:srgbClr val="022746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Равнобедренный треугольник 228">
            <a:extLst>
              <a:ext uri="{FF2B5EF4-FFF2-40B4-BE49-F238E27FC236}">
                <a16:creationId xmlns:a16="http://schemas.microsoft.com/office/drawing/2014/main" id="{5473D1DB-CB96-4C0C-8939-5C8ADB058CC6}"/>
              </a:ext>
            </a:extLst>
          </p:cNvPr>
          <p:cNvSpPr/>
          <p:nvPr/>
        </p:nvSpPr>
        <p:spPr>
          <a:xfrm rot="10800000">
            <a:off x="9822719" y="2678007"/>
            <a:ext cx="531791" cy="242668"/>
          </a:xfrm>
          <a:prstGeom prst="triangle">
            <a:avLst/>
          </a:prstGeom>
          <a:solidFill>
            <a:srgbClr val="F39200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рямоугольник 242">
            <a:extLst>
              <a:ext uri="{FF2B5EF4-FFF2-40B4-BE49-F238E27FC236}">
                <a16:creationId xmlns:a16="http://schemas.microsoft.com/office/drawing/2014/main" id="{B215D5BE-840D-4C4E-8D01-2E07EA980DF1}"/>
              </a:ext>
            </a:extLst>
          </p:cNvPr>
          <p:cNvSpPr/>
          <p:nvPr/>
        </p:nvSpPr>
        <p:spPr>
          <a:xfrm>
            <a:off x="642696" y="3089332"/>
            <a:ext cx="2524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СУБЪЕКТЫ  ПРЕДПРИНИМАТЕЛЬСКОЙ ДЕЯТЕЛЬНОСТИ, РЕАЛИЗУЮЩИЕ И/ИЛИ ПЛАНИРУЮЩИЕ РЕАЛИЗОВЫВАТЬ ИНВЕСТИЦИОННЫЕ ПРОЕКТЫ</a:t>
            </a:r>
          </a:p>
        </p:txBody>
      </p: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EFE9FB52-F039-4CE5-9BF4-3BED16B351F9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D54E1DA-6155-4682-BE37-13A820952813}"/>
                </a:ext>
              </a:extLst>
            </p:cNvPr>
            <p:cNvSpPr txBox="1"/>
            <p:nvPr/>
          </p:nvSpPr>
          <p:spPr>
            <a:xfrm>
              <a:off x="427227" y="64095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3</a:t>
              </a:r>
            </a:p>
          </p:txBody>
        </p:sp>
        <p:cxnSp>
          <p:nvCxnSpPr>
            <p:cNvPr id="162" name="Прямая соединительная линия 161">
              <a:extLst>
                <a:ext uri="{FF2B5EF4-FFF2-40B4-BE49-F238E27FC236}">
                  <a16:creationId xmlns:a16="http://schemas.microsoft.com/office/drawing/2014/main" id="{C9E0EE99-9F1C-4BB2-B333-C5AE91788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>
              <a:extLst>
                <a:ext uri="{FF2B5EF4-FFF2-40B4-BE49-F238E27FC236}">
                  <a16:creationId xmlns:a16="http://schemas.microsoft.com/office/drawing/2014/main" id="{999594DA-7D2C-4537-AC04-4C3A21D95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90C794B8-DC31-4E1E-AF7C-F6A1019ECA5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2023" y="6612830"/>
            <a:ext cx="1115433" cy="174548"/>
          </a:xfrm>
          <a:prstGeom prst="rect">
            <a:avLst/>
          </a:prstGeom>
        </p:spPr>
      </p:pic>
      <p:sp>
        <p:nvSpPr>
          <p:cNvPr id="170" name="Равнобедренный треугольник 169">
            <a:extLst>
              <a:ext uri="{FF2B5EF4-FFF2-40B4-BE49-F238E27FC236}">
                <a16:creationId xmlns:a16="http://schemas.microsoft.com/office/drawing/2014/main" id="{062EA2AE-0D43-4BF4-B3BF-5CCD3A3F692F}"/>
              </a:ext>
            </a:extLst>
          </p:cNvPr>
          <p:cNvSpPr/>
          <p:nvPr/>
        </p:nvSpPr>
        <p:spPr>
          <a:xfrm rot="10800000">
            <a:off x="1620742" y="4685008"/>
            <a:ext cx="531791" cy="242668"/>
          </a:xfrm>
          <a:prstGeom prst="triangle">
            <a:avLst/>
          </a:prstGeom>
          <a:solidFill>
            <a:srgbClr val="022746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2ED81B51-CCB8-407D-887D-5055E2C89F46}"/>
              </a:ext>
            </a:extLst>
          </p:cNvPr>
          <p:cNvSpPr/>
          <p:nvPr/>
        </p:nvSpPr>
        <p:spPr>
          <a:xfrm>
            <a:off x="624536" y="5242912"/>
            <a:ext cx="2524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ЗАРЕГИСТРИРОВАННЫЕ И   ОСУЩЕСТВЛЯЮЩИЕ/ ПЛАНИРУЮЩИЕ ОСУЩЕСТВЛЯТЬ СВОЮ ДЕЯТЕЛЬНОСТЬ</a:t>
            </a:r>
          </a:p>
          <a:p>
            <a:pPr algn="ctr"/>
            <a:r>
              <a:rPr lang="ru-RU" sz="1200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НА ТЕРРИТОРИИ ЮГРЫ</a:t>
            </a: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C1E319C2-2BDA-4BA2-AC6C-259E4CF80575}"/>
              </a:ext>
            </a:extLst>
          </p:cNvPr>
          <p:cNvGrpSpPr/>
          <p:nvPr/>
        </p:nvGrpSpPr>
        <p:grpSpPr>
          <a:xfrm>
            <a:off x="9319055" y="714323"/>
            <a:ext cx="1557110" cy="1771151"/>
            <a:chOff x="4968452" y="4122922"/>
            <a:chExt cx="1866161" cy="2053470"/>
          </a:xfrm>
        </p:grpSpPr>
        <p:grpSp>
          <p:nvGrpSpPr>
            <p:cNvPr id="174" name="Группа 173">
              <a:extLst>
                <a:ext uri="{FF2B5EF4-FFF2-40B4-BE49-F238E27FC236}">
                  <a16:creationId xmlns:a16="http://schemas.microsoft.com/office/drawing/2014/main" id="{736379F2-D138-4E8B-9E42-C4F9F531F865}"/>
                </a:ext>
              </a:extLst>
            </p:cNvPr>
            <p:cNvGrpSpPr/>
            <p:nvPr/>
          </p:nvGrpSpPr>
          <p:grpSpPr>
            <a:xfrm>
              <a:off x="4968452" y="4122922"/>
              <a:ext cx="1866161" cy="2053470"/>
              <a:chOff x="2915272" y="3337648"/>
              <a:chExt cx="1544894" cy="1751220"/>
            </a:xfrm>
          </p:grpSpPr>
          <p:grpSp>
            <p:nvGrpSpPr>
              <p:cNvPr id="179" name="Группа 178">
                <a:extLst>
                  <a:ext uri="{FF2B5EF4-FFF2-40B4-BE49-F238E27FC236}">
                    <a16:creationId xmlns:a16="http://schemas.microsoft.com/office/drawing/2014/main" id="{99DBC15B-0AA3-4435-BE51-2BE88D7927BE}"/>
                  </a:ext>
                </a:extLst>
              </p:cNvPr>
              <p:cNvGrpSpPr/>
              <p:nvPr/>
            </p:nvGrpSpPr>
            <p:grpSpPr>
              <a:xfrm>
                <a:off x="2915272" y="3337648"/>
                <a:ext cx="1544894" cy="1751220"/>
                <a:chOff x="5189221" y="2763600"/>
                <a:chExt cx="1813560" cy="2145656"/>
              </a:xfrm>
              <a:solidFill>
                <a:schemeClr val="bg1"/>
              </a:solidFill>
            </p:grpSpPr>
            <p:sp>
              <p:nvSpPr>
                <p:cNvPr id="184" name="Шестиугольник 183">
                  <a:extLst>
                    <a:ext uri="{FF2B5EF4-FFF2-40B4-BE49-F238E27FC236}">
                      <a16:creationId xmlns:a16="http://schemas.microsoft.com/office/drawing/2014/main" id="{4BB3686F-B138-445E-9C4B-718541D263FB}"/>
                    </a:ext>
                  </a:extLst>
                </p:cNvPr>
                <p:cNvSpPr/>
                <p:nvPr/>
              </p:nvSpPr>
              <p:spPr>
                <a:xfrm rot="5400000">
                  <a:off x="5023173" y="2929648"/>
                  <a:ext cx="2145656" cy="1813560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  <a:effectLst>
                  <a:outerShdw blurRad="317500" algn="ctr" rotWithShape="0">
                    <a:srgbClr val="F392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5" name="Шестиугольник 184">
                  <a:extLst>
                    <a:ext uri="{FF2B5EF4-FFF2-40B4-BE49-F238E27FC236}">
                      <a16:creationId xmlns:a16="http://schemas.microsoft.com/office/drawing/2014/main" id="{2705C50F-5BAA-4338-99F7-26F641AA100B}"/>
                    </a:ext>
                  </a:extLst>
                </p:cNvPr>
                <p:cNvSpPr/>
                <p:nvPr/>
              </p:nvSpPr>
              <p:spPr>
                <a:xfrm rot="5400000">
                  <a:off x="5143186" y="3031087"/>
                  <a:ext cx="1905632" cy="1642785"/>
                </a:xfrm>
                <a:prstGeom prst="hexagon">
                  <a:avLst>
                    <a:gd name="adj" fmla="val 3151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DBEDC38-94A2-4782-B4E3-FA77574B6004}"/>
                  </a:ext>
                </a:extLst>
              </p:cNvPr>
              <p:cNvSpPr txBox="1"/>
              <p:nvPr/>
            </p:nvSpPr>
            <p:spPr>
              <a:xfrm>
                <a:off x="2953590" y="4337329"/>
                <a:ext cx="1468257" cy="334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F392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ПРОЦЕДУРА</a:t>
                </a:r>
              </a:p>
            </p:txBody>
          </p:sp>
        </p:grpSp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id="{EF4EB1D8-F780-4CFE-BA65-D049FC232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9801" y="4481623"/>
              <a:ext cx="878084" cy="900304"/>
            </a:xfrm>
            <a:prstGeom prst="rect">
              <a:avLst/>
            </a:prstGeom>
          </p:spPr>
        </p:pic>
      </p:grpSp>
      <p:sp>
        <p:nvSpPr>
          <p:cNvPr id="186" name="Равнобедренный треугольник 185">
            <a:extLst>
              <a:ext uri="{FF2B5EF4-FFF2-40B4-BE49-F238E27FC236}">
                <a16:creationId xmlns:a16="http://schemas.microsoft.com/office/drawing/2014/main" id="{03B5B457-81FD-4139-92B3-D9DDA9C93F62}"/>
              </a:ext>
            </a:extLst>
          </p:cNvPr>
          <p:cNvSpPr/>
          <p:nvPr/>
        </p:nvSpPr>
        <p:spPr>
          <a:xfrm rot="10800000">
            <a:off x="5852892" y="2678006"/>
            <a:ext cx="531791" cy="242668"/>
          </a:xfrm>
          <a:prstGeom prst="triangle">
            <a:avLst/>
          </a:prstGeom>
          <a:solidFill>
            <a:srgbClr val="853748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Равнобедренный треугольник 187">
            <a:extLst>
              <a:ext uri="{FF2B5EF4-FFF2-40B4-BE49-F238E27FC236}">
                <a16:creationId xmlns:a16="http://schemas.microsoft.com/office/drawing/2014/main" id="{DAE67E8A-5042-4F6B-A239-D914FF60681B}"/>
              </a:ext>
            </a:extLst>
          </p:cNvPr>
          <p:cNvSpPr/>
          <p:nvPr/>
        </p:nvSpPr>
        <p:spPr>
          <a:xfrm rot="10800000">
            <a:off x="5811513" y="3838885"/>
            <a:ext cx="531791" cy="242668"/>
          </a:xfrm>
          <a:prstGeom prst="triangle">
            <a:avLst/>
          </a:prstGeom>
          <a:solidFill>
            <a:srgbClr val="853748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2BCB527F-ADC7-456A-8303-0D779215D223}"/>
              </a:ext>
            </a:extLst>
          </p:cNvPr>
          <p:cNvSpPr/>
          <p:nvPr/>
        </p:nvSpPr>
        <p:spPr>
          <a:xfrm>
            <a:off x="5015554" y="4193161"/>
            <a:ext cx="2250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РАЗДЕЛ С «ОБРАБАТЫВАЮЩАЯ ПРОМЫШЛЕННОСТЬ» ОКВЭД,</a:t>
            </a:r>
          </a:p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РАЗДЕЛ Е 38 ОКВЭД </a:t>
            </a:r>
          </a:p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ПО ПРОГРАММЕ «ОБЪЕКТЫ ТУРИСТСКОЙ ИНФРАСТРУКТУРЫ</a:t>
            </a:r>
            <a:r>
              <a:rPr lang="en-US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)</a:t>
            </a:r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, ОКВЭД 55, 56</a:t>
            </a:r>
          </a:p>
        </p:txBody>
      </p:sp>
      <p:cxnSp>
        <p:nvCxnSpPr>
          <p:cNvPr id="192" name="Прямая соединительная линия 191">
            <a:extLst>
              <a:ext uri="{FF2B5EF4-FFF2-40B4-BE49-F238E27FC236}">
                <a16:creationId xmlns:a16="http://schemas.microsoft.com/office/drawing/2014/main" id="{F42E5974-C3CE-491A-888D-043CC623B368}"/>
              </a:ext>
            </a:extLst>
          </p:cNvPr>
          <p:cNvCxnSpPr>
            <a:cxnSpLocks/>
          </p:cNvCxnSpPr>
          <p:nvPr/>
        </p:nvCxnSpPr>
        <p:spPr>
          <a:xfrm>
            <a:off x="7601364" y="2212984"/>
            <a:ext cx="0" cy="3463993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0096C0D3-B9E2-403A-A27C-5B2587CF60A5}"/>
              </a:ext>
            </a:extLst>
          </p:cNvPr>
          <p:cNvGrpSpPr/>
          <p:nvPr/>
        </p:nvGrpSpPr>
        <p:grpSpPr>
          <a:xfrm>
            <a:off x="7174838" y="5904684"/>
            <a:ext cx="497478" cy="510043"/>
            <a:chOff x="7018205" y="3135926"/>
            <a:chExt cx="1174600" cy="1254302"/>
          </a:xfrm>
        </p:grpSpPr>
        <p:sp>
          <p:nvSpPr>
            <p:cNvPr id="195" name="Шестиугольник 194">
              <a:extLst>
                <a:ext uri="{FF2B5EF4-FFF2-40B4-BE49-F238E27FC236}">
                  <a16:creationId xmlns:a16="http://schemas.microsoft.com/office/drawing/2014/main" id="{B421C1F2-5DF6-4422-B1C6-7E2A75D54852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6" name="Шестиугольник 195">
              <a:extLst>
                <a:ext uri="{FF2B5EF4-FFF2-40B4-BE49-F238E27FC236}">
                  <a16:creationId xmlns:a16="http://schemas.microsoft.com/office/drawing/2014/main" id="{8B434B21-1BE8-49DC-95ED-5F1E11DC9FCD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7" name="Шестиугольник 196">
              <a:extLst>
                <a:ext uri="{FF2B5EF4-FFF2-40B4-BE49-F238E27FC236}">
                  <a16:creationId xmlns:a16="http://schemas.microsoft.com/office/drawing/2014/main" id="{D45DFE22-5473-4F6E-917E-6CFF4DC0EE63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8" name="Шестиугольник 197">
              <a:extLst>
                <a:ext uri="{FF2B5EF4-FFF2-40B4-BE49-F238E27FC236}">
                  <a16:creationId xmlns:a16="http://schemas.microsoft.com/office/drawing/2014/main" id="{06F09AEF-B36F-4A5F-A3BA-DED9F04CB290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AB5DD776-DFBF-47FE-A792-6B676DC695B9}"/>
              </a:ext>
            </a:extLst>
          </p:cNvPr>
          <p:cNvGrpSpPr/>
          <p:nvPr/>
        </p:nvGrpSpPr>
        <p:grpSpPr>
          <a:xfrm>
            <a:off x="7631604" y="6244502"/>
            <a:ext cx="497478" cy="510043"/>
            <a:chOff x="7018205" y="3135926"/>
            <a:chExt cx="1174600" cy="1254302"/>
          </a:xfrm>
        </p:grpSpPr>
        <p:sp>
          <p:nvSpPr>
            <p:cNvPr id="200" name="Шестиугольник 199">
              <a:extLst>
                <a:ext uri="{FF2B5EF4-FFF2-40B4-BE49-F238E27FC236}">
                  <a16:creationId xmlns:a16="http://schemas.microsoft.com/office/drawing/2014/main" id="{22477E4A-3351-427D-9F4E-AF49D2D0D81A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1" name="Шестиугольник 200">
              <a:extLst>
                <a:ext uri="{FF2B5EF4-FFF2-40B4-BE49-F238E27FC236}">
                  <a16:creationId xmlns:a16="http://schemas.microsoft.com/office/drawing/2014/main" id="{F93EB550-C9BF-474C-BF25-4E61A23545BE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2" name="Шестиугольник 201">
              <a:extLst>
                <a:ext uri="{FF2B5EF4-FFF2-40B4-BE49-F238E27FC236}">
                  <a16:creationId xmlns:a16="http://schemas.microsoft.com/office/drawing/2014/main" id="{F535F368-2F3F-424A-9CC8-B44BEBC094E0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3" name="Шестиугольник 202">
              <a:extLst>
                <a:ext uri="{FF2B5EF4-FFF2-40B4-BE49-F238E27FC236}">
                  <a16:creationId xmlns:a16="http://schemas.microsoft.com/office/drawing/2014/main" id="{DFD3E8F4-64F1-4EF0-BE1B-D60343ED5495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B3EFA847-85E3-4B0D-A092-6ED5C13A78F0}"/>
              </a:ext>
            </a:extLst>
          </p:cNvPr>
          <p:cNvGrpSpPr/>
          <p:nvPr/>
        </p:nvGrpSpPr>
        <p:grpSpPr>
          <a:xfrm>
            <a:off x="7837733" y="5663585"/>
            <a:ext cx="497478" cy="510043"/>
            <a:chOff x="7018205" y="3135926"/>
            <a:chExt cx="1174600" cy="1254302"/>
          </a:xfrm>
        </p:grpSpPr>
        <p:sp>
          <p:nvSpPr>
            <p:cNvPr id="205" name="Шестиугольник 204">
              <a:extLst>
                <a:ext uri="{FF2B5EF4-FFF2-40B4-BE49-F238E27FC236}">
                  <a16:creationId xmlns:a16="http://schemas.microsoft.com/office/drawing/2014/main" id="{3AE7340A-DB28-408C-91F7-2E2413B985E3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6" name="Шестиугольник 205">
              <a:extLst>
                <a:ext uri="{FF2B5EF4-FFF2-40B4-BE49-F238E27FC236}">
                  <a16:creationId xmlns:a16="http://schemas.microsoft.com/office/drawing/2014/main" id="{7357F45F-7D0F-4418-B15E-3ABB46D7DA46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7" name="Шестиугольник 206">
              <a:extLst>
                <a:ext uri="{FF2B5EF4-FFF2-40B4-BE49-F238E27FC236}">
                  <a16:creationId xmlns:a16="http://schemas.microsoft.com/office/drawing/2014/main" id="{EBB48C25-2A71-4BD1-9CF9-0F27FC42CEB9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8" name="Шестиугольник 207">
              <a:extLst>
                <a:ext uri="{FF2B5EF4-FFF2-40B4-BE49-F238E27FC236}">
                  <a16:creationId xmlns:a16="http://schemas.microsoft.com/office/drawing/2014/main" id="{9F398C39-E5F2-4A5B-8B6A-3A068E261FF9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4" name="Группа 223">
            <a:extLst>
              <a:ext uri="{FF2B5EF4-FFF2-40B4-BE49-F238E27FC236}">
                <a16:creationId xmlns:a16="http://schemas.microsoft.com/office/drawing/2014/main" id="{D7276732-5EFB-4802-A1C0-0992C0D04182}"/>
              </a:ext>
            </a:extLst>
          </p:cNvPr>
          <p:cNvGrpSpPr/>
          <p:nvPr/>
        </p:nvGrpSpPr>
        <p:grpSpPr>
          <a:xfrm>
            <a:off x="3349913" y="2268838"/>
            <a:ext cx="497478" cy="510043"/>
            <a:chOff x="7018205" y="3135926"/>
            <a:chExt cx="1174600" cy="1254302"/>
          </a:xfrm>
        </p:grpSpPr>
        <p:sp>
          <p:nvSpPr>
            <p:cNvPr id="225" name="Шестиугольник 224">
              <a:extLst>
                <a:ext uri="{FF2B5EF4-FFF2-40B4-BE49-F238E27FC236}">
                  <a16:creationId xmlns:a16="http://schemas.microsoft.com/office/drawing/2014/main" id="{D5087B5A-115B-4468-A458-427B099123C1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6" name="Шестиугольник 225">
              <a:extLst>
                <a:ext uri="{FF2B5EF4-FFF2-40B4-BE49-F238E27FC236}">
                  <a16:creationId xmlns:a16="http://schemas.microsoft.com/office/drawing/2014/main" id="{D046980E-3BDC-4625-AD34-BDDBF835908E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7" name="Шестиугольник 226">
              <a:extLst>
                <a:ext uri="{FF2B5EF4-FFF2-40B4-BE49-F238E27FC236}">
                  <a16:creationId xmlns:a16="http://schemas.microsoft.com/office/drawing/2014/main" id="{AA627351-7C85-4EFA-B49D-2FA4CC66511D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4" name="Шестиугольник 233">
              <a:extLst>
                <a:ext uri="{FF2B5EF4-FFF2-40B4-BE49-F238E27FC236}">
                  <a16:creationId xmlns:a16="http://schemas.microsoft.com/office/drawing/2014/main" id="{3ACA9BDD-E437-4F05-A975-6259F7FAC293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02274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0" name="Группа 239">
            <a:extLst>
              <a:ext uri="{FF2B5EF4-FFF2-40B4-BE49-F238E27FC236}">
                <a16:creationId xmlns:a16="http://schemas.microsoft.com/office/drawing/2014/main" id="{7758A6F6-1D9D-4D75-B2B1-E336D99FFE10}"/>
              </a:ext>
            </a:extLst>
          </p:cNvPr>
          <p:cNvGrpSpPr/>
          <p:nvPr/>
        </p:nvGrpSpPr>
        <p:grpSpPr>
          <a:xfrm>
            <a:off x="3806679" y="2608656"/>
            <a:ext cx="497478" cy="510043"/>
            <a:chOff x="7018205" y="3135926"/>
            <a:chExt cx="1174600" cy="1254302"/>
          </a:xfrm>
        </p:grpSpPr>
        <p:sp>
          <p:nvSpPr>
            <p:cNvPr id="253" name="Шестиугольник 252">
              <a:extLst>
                <a:ext uri="{FF2B5EF4-FFF2-40B4-BE49-F238E27FC236}">
                  <a16:creationId xmlns:a16="http://schemas.microsoft.com/office/drawing/2014/main" id="{7B171E47-3920-4810-B05B-3B3D2DA72D8B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9" name="Шестиугольник 258">
              <a:extLst>
                <a:ext uri="{FF2B5EF4-FFF2-40B4-BE49-F238E27FC236}">
                  <a16:creationId xmlns:a16="http://schemas.microsoft.com/office/drawing/2014/main" id="{5EAB84EF-23C5-4A66-A467-1FF9F8AAB8F8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1" name="Шестиугольник 260">
              <a:extLst>
                <a:ext uri="{FF2B5EF4-FFF2-40B4-BE49-F238E27FC236}">
                  <a16:creationId xmlns:a16="http://schemas.microsoft.com/office/drawing/2014/main" id="{21008437-ED8B-4628-8C3A-18517DD1E58C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3" name="Шестиугольник 262">
              <a:extLst>
                <a:ext uri="{FF2B5EF4-FFF2-40B4-BE49-F238E27FC236}">
                  <a16:creationId xmlns:a16="http://schemas.microsoft.com/office/drawing/2014/main" id="{5A78D436-40F5-4A27-A0AF-3381441778DA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65" name="Группа 264">
            <a:extLst>
              <a:ext uri="{FF2B5EF4-FFF2-40B4-BE49-F238E27FC236}">
                <a16:creationId xmlns:a16="http://schemas.microsoft.com/office/drawing/2014/main" id="{D4F960F4-1183-4198-B5A8-C44014322FC2}"/>
              </a:ext>
            </a:extLst>
          </p:cNvPr>
          <p:cNvGrpSpPr/>
          <p:nvPr/>
        </p:nvGrpSpPr>
        <p:grpSpPr>
          <a:xfrm>
            <a:off x="4012808" y="2027739"/>
            <a:ext cx="497478" cy="510043"/>
            <a:chOff x="7018205" y="3135926"/>
            <a:chExt cx="1174600" cy="1254302"/>
          </a:xfrm>
        </p:grpSpPr>
        <p:sp>
          <p:nvSpPr>
            <p:cNvPr id="267" name="Шестиугольник 266">
              <a:extLst>
                <a:ext uri="{FF2B5EF4-FFF2-40B4-BE49-F238E27FC236}">
                  <a16:creationId xmlns:a16="http://schemas.microsoft.com/office/drawing/2014/main" id="{543E8E7F-285F-4E0E-8F37-B65A20273FAD}"/>
                </a:ext>
              </a:extLst>
            </p:cNvPr>
            <p:cNvSpPr/>
            <p:nvPr/>
          </p:nvSpPr>
          <p:spPr>
            <a:xfrm rot="5400000">
              <a:off x="6978354" y="3175777"/>
              <a:ext cx="1254302" cy="1174600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8" name="Шестиугольник 267">
              <a:extLst>
                <a:ext uri="{FF2B5EF4-FFF2-40B4-BE49-F238E27FC236}">
                  <a16:creationId xmlns:a16="http://schemas.microsoft.com/office/drawing/2014/main" id="{CB87422B-BB88-4AA4-B762-18FCE6AD99BD}"/>
                </a:ext>
              </a:extLst>
            </p:cNvPr>
            <p:cNvSpPr/>
            <p:nvPr/>
          </p:nvSpPr>
          <p:spPr>
            <a:xfrm rot="5400000">
              <a:off x="7156751" y="3375412"/>
              <a:ext cx="910679" cy="79773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9" name="Шестиугольник 268">
              <a:extLst>
                <a:ext uri="{FF2B5EF4-FFF2-40B4-BE49-F238E27FC236}">
                  <a16:creationId xmlns:a16="http://schemas.microsoft.com/office/drawing/2014/main" id="{20702791-1B75-4102-98EC-A9B4045FD2F3}"/>
                </a:ext>
              </a:extLst>
            </p:cNvPr>
            <p:cNvSpPr/>
            <p:nvPr/>
          </p:nvSpPr>
          <p:spPr>
            <a:xfrm rot="5400000">
              <a:off x="7302314" y="3522717"/>
              <a:ext cx="606401" cy="503124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0" name="Шестиугольник 269">
              <a:extLst>
                <a:ext uri="{FF2B5EF4-FFF2-40B4-BE49-F238E27FC236}">
                  <a16:creationId xmlns:a16="http://schemas.microsoft.com/office/drawing/2014/main" id="{EBAF735D-1F3D-410E-9D16-94C3BC254889}"/>
                </a:ext>
              </a:extLst>
            </p:cNvPr>
            <p:cNvSpPr/>
            <p:nvPr/>
          </p:nvSpPr>
          <p:spPr>
            <a:xfrm rot="5400000">
              <a:off x="7452005" y="3629346"/>
              <a:ext cx="320174" cy="309289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srgbClr val="85374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CE9579ED-DC46-4243-9CC4-1068765412EC}"/>
              </a:ext>
            </a:extLst>
          </p:cNvPr>
          <p:cNvSpPr/>
          <p:nvPr/>
        </p:nvSpPr>
        <p:spPr>
          <a:xfrm>
            <a:off x="8710097" y="2944556"/>
            <a:ext cx="2775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ЗАЯВЛЕНИЕ</a:t>
            </a:r>
          </a:p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+</a:t>
            </a:r>
          </a:p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РЕЗЮМЕ ПРОЕКТА</a:t>
            </a:r>
          </a:p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+</a:t>
            </a:r>
          </a:p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БУХГАЛТЕРСКАЯ ОТЧЕТНОСТЬ </a:t>
            </a:r>
          </a:p>
        </p:txBody>
      </p:sp>
      <p:sp>
        <p:nvSpPr>
          <p:cNvPr id="272" name="Равнобедренный треугольник 271">
            <a:extLst>
              <a:ext uri="{FF2B5EF4-FFF2-40B4-BE49-F238E27FC236}">
                <a16:creationId xmlns:a16="http://schemas.microsoft.com/office/drawing/2014/main" id="{BAF87647-B0FA-4BFA-84AE-ECC2F32CF437}"/>
              </a:ext>
            </a:extLst>
          </p:cNvPr>
          <p:cNvSpPr/>
          <p:nvPr/>
        </p:nvSpPr>
        <p:spPr>
          <a:xfrm rot="10800000">
            <a:off x="9835681" y="3944982"/>
            <a:ext cx="531791" cy="242668"/>
          </a:xfrm>
          <a:prstGeom prst="triangle">
            <a:avLst/>
          </a:prstGeom>
          <a:solidFill>
            <a:srgbClr val="F39200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40BDBC2F-093A-4199-B8F3-7BBFCCD76F59}"/>
              </a:ext>
            </a:extLst>
          </p:cNvPr>
          <p:cNvSpPr/>
          <p:nvPr/>
        </p:nvSpPr>
        <p:spPr>
          <a:xfrm>
            <a:off x="9027286" y="5040611"/>
            <a:ext cx="2250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ЭКСПЕРТИЗА ПРОЕКТА</a:t>
            </a:r>
          </a:p>
        </p:txBody>
      </p:sp>
      <p:sp>
        <p:nvSpPr>
          <p:cNvPr id="274" name="Равнобедренный треугольник 273">
            <a:extLst>
              <a:ext uri="{FF2B5EF4-FFF2-40B4-BE49-F238E27FC236}">
                <a16:creationId xmlns:a16="http://schemas.microsoft.com/office/drawing/2014/main" id="{352A58F3-CA8C-4B51-B95E-72F26E66D0EF}"/>
              </a:ext>
            </a:extLst>
          </p:cNvPr>
          <p:cNvSpPr/>
          <p:nvPr/>
        </p:nvSpPr>
        <p:spPr>
          <a:xfrm rot="10800000">
            <a:off x="9886502" y="5462132"/>
            <a:ext cx="531791" cy="242668"/>
          </a:xfrm>
          <a:prstGeom prst="triangle">
            <a:avLst/>
          </a:prstGeom>
          <a:solidFill>
            <a:srgbClr val="F39200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id="{C8247F0C-3149-4FD8-A39E-1212D04CF82E}"/>
              </a:ext>
            </a:extLst>
          </p:cNvPr>
          <p:cNvSpPr/>
          <p:nvPr/>
        </p:nvSpPr>
        <p:spPr>
          <a:xfrm>
            <a:off x="9071119" y="5804118"/>
            <a:ext cx="2250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РЕШЕНИЕ</a:t>
            </a:r>
          </a:p>
        </p:txBody>
      </p:sp>
      <p:sp>
        <p:nvSpPr>
          <p:cNvPr id="276" name="Прямоугольник 275">
            <a:extLst>
              <a:ext uri="{FF2B5EF4-FFF2-40B4-BE49-F238E27FC236}">
                <a16:creationId xmlns:a16="http://schemas.microsoft.com/office/drawing/2014/main" id="{D67C5EB0-F685-482A-996C-675669816E88}"/>
              </a:ext>
            </a:extLst>
          </p:cNvPr>
          <p:cNvSpPr/>
          <p:nvPr/>
        </p:nvSpPr>
        <p:spPr>
          <a:xfrm>
            <a:off x="4748005" y="3098217"/>
            <a:ext cx="276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СФЕРА </a:t>
            </a:r>
          </a:p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ОБРАБАТЫВАЮЩЕЙ</a:t>
            </a:r>
          </a:p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ПРОМЫШЛЕННОСТИ</a:t>
            </a:r>
          </a:p>
        </p:txBody>
      </p:sp>
      <p:sp>
        <p:nvSpPr>
          <p:cNvPr id="143" name="Равнобедренный треугольник 142">
            <a:extLst>
              <a:ext uri="{FF2B5EF4-FFF2-40B4-BE49-F238E27FC236}">
                <a16:creationId xmlns:a16="http://schemas.microsoft.com/office/drawing/2014/main" id="{16FDA33C-CE04-48F7-8A3D-B0956299F123}"/>
              </a:ext>
            </a:extLst>
          </p:cNvPr>
          <p:cNvSpPr/>
          <p:nvPr/>
        </p:nvSpPr>
        <p:spPr>
          <a:xfrm rot="10800000">
            <a:off x="9860442" y="4668601"/>
            <a:ext cx="531791" cy="242668"/>
          </a:xfrm>
          <a:prstGeom prst="triangle">
            <a:avLst/>
          </a:prstGeom>
          <a:solidFill>
            <a:srgbClr val="F39200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BC5B64DB-1AD2-4E7C-987E-F2828AFACFE2}"/>
              </a:ext>
            </a:extLst>
          </p:cNvPr>
          <p:cNvSpPr/>
          <p:nvPr/>
        </p:nvSpPr>
        <p:spPr>
          <a:xfrm>
            <a:off x="8988334" y="4247680"/>
            <a:ext cx="2250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392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ПАКЕТ ДОКУМЕНТОВ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99302060-9AE1-4351-8D4C-63CB5F74B059}"/>
              </a:ext>
            </a:extLst>
          </p:cNvPr>
          <p:cNvSpPr/>
          <p:nvPr/>
        </p:nvSpPr>
        <p:spPr>
          <a:xfrm>
            <a:off x="8571683" y="2920674"/>
            <a:ext cx="344871" cy="1039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авая фигурная скобка 146">
            <a:extLst>
              <a:ext uri="{FF2B5EF4-FFF2-40B4-BE49-F238E27FC236}">
                <a16:creationId xmlns:a16="http://schemas.microsoft.com/office/drawing/2014/main" id="{0F3408B2-27C6-4569-AF9E-A514DFF7EB82}"/>
              </a:ext>
            </a:extLst>
          </p:cNvPr>
          <p:cNvSpPr/>
          <p:nvPr/>
        </p:nvSpPr>
        <p:spPr>
          <a:xfrm>
            <a:off x="8571683" y="3980643"/>
            <a:ext cx="344871" cy="9306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авая фигурная скобка 147">
            <a:extLst>
              <a:ext uri="{FF2B5EF4-FFF2-40B4-BE49-F238E27FC236}">
                <a16:creationId xmlns:a16="http://schemas.microsoft.com/office/drawing/2014/main" id="{6D0CEE27-90AC-4794-82BA-27C349C5F829}"/>
              </a:ext>
            </a:extLst>
          </p:cNvPr>
          <p:cNvSpPr/>
          <p:nvPr/>
        </p:nvSpPr>
        <p:spPr>
          <a:xfrm>
            <a:off x="8574813" y="4918744"/>
            <a:ext cx="344871" cy="4335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5AD1FBCF-524C-4E55-9CB8-5AC060C5DAC8}"/>
              </a:ext>
            </a:extLst>
          </p:cNvPr>
          <p:cNvSpPr/>
          <p:nvPr/>
        </p:nvSpPr>
        <p:spPr>
          <a:xfrm>
            <a:off x="7533634" y="2446196"/>
            <a:ext cx="162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СРОК РАССМОТРЕНИЯ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09A43791-1408-488C-A684-FFB24467B82C}"/>
              </a:ext>
            </a:extLst>
          </p:cNvPr>
          <p:cNvSpPr/>
          <p:nvPr/>
        </p:nvSpPr>
        <p:spPr>
          <a:xfrm>
            <a:off x="7761084" y="3290500"/>
            <a:ext cx="789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3 дня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64EBC066-0AC8-4793-B294-7E0E352429FB}"/>
              </a:ext>
            </a:extLst>
          </p:cNvPr>
          <p:cNvSpPr/>
          <p:nvPr/>
        </p:nvSpPr>
        <p:spPr>
          <a:xfrm>
            <a:off x="7768503" y="4261004"/>
            <a:ext cx="789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3 дня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73BA7175-49B9-424A-A586-4B7EF3BC07E4}"/>
              </a:ext>
            </a:extLst>
          </p:cNvPr>
          <p:cNvSpPr/>
          <p:nvPr/>
        </p:nvSpPr>
        <p:spPr>
          <a:xfrm>
            <a:off x="7737722" y="4996999"/>
            <a:ext cx="789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5374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12 дней</a:t>
            </a:r>
          </a:p>
        </p:txBody>
      </p:sp>
    </p:spTree>
    <p:extLst>
      <p:ext uri="{BB962C8B-B14F-4D97-AF65-F5344CB8AC3E}">
        <p14:creationId xmlns:p14="http://schemas.microsoft.com/office/powerpoint/2010/main" val="16509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28479</TotalTime>
  <Words>750</Words>
  <Application>Microsoft Office PowerPoint</Application>
  <PresentationFormat>Широкоэкранный</PresentationFormat>
  <Paragraphs>190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Wingdings</vt:lpstr>
      <vt:lpstr>Calibri Light</vt:lpstr>
      <vt:lpstr>Calibri</vt:lpstr>
      <vt:lpstr>Times New Roman</vt:lpstr>
      <vt:lpstr>PT Astra Serif</vt:lpstr>
      <vt:lpstr>Akrobat Black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</dc:creator>
  <cp:lastModifiedBy>f54</cp:lastModifiedBy>
  <cp:revision>1169</cp:revision>
  <cp:lastPrinted>2022-04-15T07:57:22Z</cp:lastPrinted>
  <dcterms:created xsi:type="dcterms:W3CDTF">2019-10-10T12:07:00Z</dcterms:created>
  <dcterms:modified xsi:type="dcterms:W3CDTF">2022-11-24T11:31:25Z</dcterms:modified>
</cp:coreProperties>
</file>