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1" r:id="rId14"/>
    <p:sldId id="285" r:id="rId15"/>
  </p:sldIdLst>
  <p:sldSz cx="18288000" cy="10287000"/>
  <p:notesSz cx="10287000" cy="18288000"/>
  <p:embeddedFontLst>
    <p:embeddedFont>
      <p:font typeface="Arial Rounded MT Bold" panose="020F0704030504030204" pitchFamily="34" charset="0"/>
      <p:regular r:id="rId17"/>
    </p:embeddedFont>
    <p:embeddedFont>
      <p:font typeface="Inter" panose="020B0604020202020204" charset="0"/>
      <p:regular r:id="rId18"/>
      <p:bold r:id="rId19"/>
      <p:italic r:id="rId20"/>
      <p:boldItalic r:id="rId21"/>
    </p:embeddedFont>
    <p:embeddedFont>
      <p:font typeface="Inter SemiBol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L5imkD883YlRtzya4UwwzzbVp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FF"/>
    <a:srgbClr val="003D6A"/>
    <a:srgbClr val="FA8D4A"/>
    <a:srgbClr val="FAB59A"/>
    <a:srgbClr val="D9EDFF"/>
    <a:srgbClr val="90C9FE"/>
    <a:srgbClr val="B4DBFE"/>
    <a:srgbClr val="9B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348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08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0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-82328"/>
            <a:ext cx="18288000" cy="10369328"/>
          </a:xfrm>
          <a:prstGeom prst="rect">
            <a:avLst/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7ECA1A9-9FC5-7560-40F2-8193E83DB7FB}"/>
              </a:ext>
            </a:extLst>
          </p:cNvPr>
          <p:cNvGrpSpPr/>
          <p:nvPr/>
        </p:nvGrpSpPr>
        <p:grpSpPr>
          <a:xfrm>
            <a:off x="11945515" y="4248330"/>
            <a:ext cx="1796799" cy="3887630"/>
            <a:chOff x="9858375" y="5143500"/>
            <a:chExt cx="2743200" cy="3295650"/>
          </a:xfrm>
          <a:solidFill>
            <a:srgbClr val="90C9FE"/>
          </a:solidFill>
        </p:grpSpPr>
        <p:pic>
          <p:nvPicPr>
            <p:cNvPr id="7" name="Google Shape;90;p7" descr="preencoded.png">
              <a:extLst>
                <a:ext uri="{FF2B5EF4-FFF2-40B4-BE49-F238E27FC236}">
                  <a16:creationId xmlns:a16="http://schemas.microsoft.com/office/drawing/2014/main" id="{579541E3-776E-F8D6-8A16-9FB6A266B6D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58375" y="5143500"/>
              <a:ext cx="1123950" cy="26479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Google Shape;91;p7" descr="preencoded.png">
              <a:extLst>
                <a:ext uri="{FF2B5EF4-FFF2-40B4-BE49-F238E27FC236}">
                  <a16:creationId xmlns:a16="http://schemas.microsoft.com/office/drawing/2014/main" id="{BFFA050A-6A23-68EB-D08A-ED1B739AF6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58375" y="5810250"/>
              <a:ext cx="1924050" cy="20764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Google Shape;92;p7" descr="preencoded.png">
              <a:extLst>
                <a:ext uri="{FF2B5EF4-FFF2-40B4-BE49-F238E27FC236}">
                  <a16:creationId xmlns:a16="http://schemas.microsoft.com/office/drawing/2014/main" id="{CE1DD823-C9EB-3B75-7F46-3B91A7EE4E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77525" y="6362700"/>
              <a:ext cx="1924050" cy="207645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3C25BFB-5392-30D2-E3F9-987E2C021DBD}"/>
              </a:ext>
            </a:extLst>
          </p:cNvPr>
          <p:cNvGrpSpPr/>
          <p:nvPr/>
        </p:nvGrpSpPr>
        <p:grpSpPr>
          <a:xfrm>
            <a:off x="12482060" y="-83801"/>
            <a:ext cx="4763814" cy="3601797"/>
            <a:chOff x="15544800" y="4429125"/>
            <a:chExt cx="2743200" cy="2647950"/>
          </a:xfrm>
        </p:grpSpPr>
        <p:pic>
          <p:nvPicPr>
            <p:cNvPr id="10" name="Google Shape;93;p7" descr="preencoded.png">
              <a:extLst>
                <a:ext uri="{FF2B5EF4-FFF2-40B4-BE49-F238E27FC236}">
                  <a16:creationId xmlns:a16="http://schemas.microsoft.com/office/drawing/2014/main" id="{E48D0DF4-942A-DDFC-AA41-1D276425280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44800" y="5953125"/>
              <a:ext cx="2743200" cy="112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4;p7" descr="preencoded.png">
              <a:extLst>
                <a:ext uri="{FF2B5EF4-FFF2-40B4-BE49-F238E27FC236}">
                  <a16:creationId xmlns:a16="http://schemas.microsoft.com/office/drawing/2014/main" id="{8859707D-63E9-BD7D-BD3C-3C6903C124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211550" y="4429125"/>
              <a:ext cx="2076450" cy="2647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7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001125"/>
            <a:ext cx="18288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472078" y="1031538"/>
            <a:ext cx="11127739" cy="344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5400"/>
              <a:buFont typeface="Inter SemiBold"/>
              <a:buNone/>
            </a:pPr>
            <a:r>
              <a:rPr lang="en-US" sz="4400" b="1" i="0" u="none" strike="noStrike" cap="none" dirty="0">
                <a:solidFill>
                  <a:srgbClr val="003D6A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  <a:sym typeface="Inter SemiBold"/>
              </a:rPr>
              <a:t>«</a:t>
            </a:r>
            <a:r>
              <a:rPr lang="ru-RU" sz="4400" b="1" i="0" u="none" strike="noStrike" cap="none" dirty="0">
                <a:solidFill>
                  <a:srgbClr val="003D6A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  <a:sym typeface="Inter SemiBold"/>
              </a:rPr>
              <a:t>Применение механизмов государственно-частного партнерства в Ханты-Мансийском автономном округе - Югре</a:t>
            </a:r>
            <a:r>
              <a:rPr lang="en-US" sz="4400" b="1" i="0" u="none" strike="noStrike" cap="none" dirty="0">
                <a:solidFill>
                  <a:srgbClr val="003D6A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  <a:sym typeface="Inter SemiBold"/>
              </a:rPr>
              <a:t>»</a:t>
            </a:r>
            <a:endParaRPr sz="4400" b="0" i="0" u="none" strike="noStrike" cap="none" dirty="0">
              <a:solidFill>
                <a:schemeClr val="dk1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  <a:sym typeface="Calibri"/>
            </a:endParaRPr>
          </a:p>
        </p:txBody>
      </p:sp>
      <p:pic>
        <p:nvPicPr>
          <p:cNvPr id="12" name="Google Shape;95;p7" descr="preencoded.png">
            <a:extLst>
              <a:ext uri="{FF2B5EF4-FFF2-40B4-BE49-F238E27FC236}">
                <a16:creationId xmlns:a16="http://schemas.microsoft.com/office/drawing/2014/main" id="{31F70CA8-2444-CBAB-DD08-7ECFB74FEF0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91482" t="41974"/>
          <a:stretch/>
        </p:blipFill>
        <p:spPr>
          <a:xfrm>
            <a:off x="16420396" y="288168"/>
            <a:ext cx="1395526" cy="128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6AA102-813A-000B-163D-C4E9A1B66D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66377" y="9415488"/>
            <a:ext cx="3205194" cy="4978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оительство, дерево, на открытом воздухе, ориентир">
            <a:extLst>
              <a:ext uri="{FF2B5EF4-FFF2-40B4-BE49-F238E27FC236}">
                <a16:creationId xmlns:a16="http://schemas.microsoft.com/office/drawing/2014/main" id="{E4C22B70-5BF2-27D9-443F-7A0F15701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557" b="3557"/>
          <a:stretch/>
        </p:blipFill>
        <p:spPr>
          <a:xfrm>
            <a:off x="10763250" y="802660"/>
            <a:ext cx="7540380" cy="81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54880"/>
            <a:ext cx="18288000" cy="552895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A3784-1174-9AB6-E528-8C33C901207E}"/>
              </a:ext>
            </a:extLst>
          </p:cNvPr>
          <p:cNvSpPr txBox="1"/>
          <p:nvPr/>
        </p:nvSpPr>
        <p:spPr>
          <a:xfrm>
            <a:off x="1172770" y="851391"/>
            <a:ext cx="711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ПРОДУКТ ГЧП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92563" y="2738168"/>
            <a:ext cx="3964077" cy="4841772"/>
          </a:xfrm>
          <a:prstGeom prst="round2DiagRect">
            <a:avLst/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161961" y="2656308"/>
            <a:ext cx="3964077" cy="4841772"/>
          </a:xfrm>
          <a:prstGeom prst="round2DiagRect">
            <a:avLst/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2066595" y="2632724"/>
            <a:ext cx="3964077" cy="4841772"/>
          </a:xfrm>
          <a:prstGeom prst="round2DiagRect">
            <a:avLst/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5EE84-34DA-1C66-EC58-CCF43A9FF703}"/>
              </a:ext>
            </a:extLst>
          </p:cNvPr>
          <p:cNvSpPr txBox="1"/>
          <p:nvPr/>
        </p:nvSpPr>
        <p:spPr>
          <a:xfrm>
            <a:off x="1647344" y="8066535"/>
            <a:ext cx="5175579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КОНКУРСНАЯ ДОКУМЕНТАЦИЯ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61DCF-6F92-4019-B01D-00B2AD507624}"/>
              </a:ext>
            </a:extLst>
          </p:cNvPr>
          <p:cNvSpPr txBox="1"/>
          <p:nvPr/>
        </p:nvSpPr>
        <p:spPr>
          <a:xfrm>
            <a:off x="6969817" y="8066535"/>
            <a:ext cx="4156221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КОНЦЕСИОННОЕ СОГЛАШЕНИЕ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EF72D-E681-D6A5-C6A0-F581439B90EF}"/>
              </a:ext>
            </a:extLst>
          </p:cNvPr>
          <p:cNvSpPr txBox="1"/>
          <p:nvPr/>
        </p:nvSpPr>
        <p:spPr>
          <a:xfrm>
            <a:off x="12284208" y="8066536"/>
            <a:ext cx="374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ФИНАНСОВАЯ 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35F7D-9975-4CAB-8587-EAED973933A1}"/>
              </a:ext>
            </a:extLst>
          </p:cNvPr>
          <p:cNvSpPr txBox="1"/>
          <p:nvPr/>
        </p:nvSpPr>
        <p:spPr>
          <a:xfrm>
            <a:off x="2849483" y="5599818"/>
            <a:ext cx="2913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20</a:t>
            </a:r>
            <a:r>
              <a:rPr lang="ru-RU" sz="6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74DCB-30E4-9BB9-671F-688F86F8BA21}"/>
              </a:ext>
            </a:extLst>
          </p:cNvPr>
          <p:cNvSpPr txBox="1"/>
          <p:nvPr/>
        </p:nvSpPr>
        <p:spPr>
          <a:xfrm>
            <a:off x="7863483" y="5587850"/>
            <a:ext cx="2905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75</a:t>
            </a:r>
            <a:r>
              <a:rPr lang="ru-RU" sz="4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6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9C9EF-313A-3E8E-1711-A7FD91D46DAF}"/>
              </a:ext>
            </a:extLst>
          </p:cNvPr>
          <p:cNvSpPr txBox="1"/>
          <p:nvPr/>
        </p:nvSpPr>
        <p:spPr>
          <a:xfrm>
            <a:off x="12702972" y="5540744"/>
            <a:ext cx="29463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50</a:t>
            </a:r>
            <a:r>
              <a:rPr lang="ru-RU" sz="4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6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F5EDD9-3553-8E78-2351-445786AB3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3226" y="3093808"/>
            <a:ext cx="1941546" cy="1941546"/>
          </a:xfrm>
          <a:prstGeom prst="rect">
            <a:avLst/>
          </a:prstGeom>
        </p:spPr>
      </p:pic>
      <p:sp>
        <p:nvSpPr>
          <p:cNvPr id="11" name="Полилиния: фигура 159">
            <a:extLst>
              <a:ext uri="{FF2B5EF4-FFF2-40B4-BE49-F238E27FC236}">
                <a16:creationId xmlns:a16="http://schemas.microsoft.com/office/drawing/2014/main" id="{AFE846C1-B5D9-0E5E-E6C0-9ED9910ABEF5}"/>
              </a:ext>
            </a:extLst>
          </p:cNvPr>
          <p:cNvSpPr/>
          <p:nvPr/>
        </p:nvSpPr>
        <p:spPr>
          <a:xfrm>
            <a:off x="3401115" y="3317645"/>
            <a:ext cx="1810736" cy="1629768"/>
          </a:xfrm>
          <a:custGeom>
            <a:avLst/>
            <a:gdLst>
              <a:gd name="connsiteX0" fmla="*/ 57150 w 489870"/>
              <a:gd name="connsiteY0" fmla="*/ 391954 h 440912"/>
              <a:gd name="connsiteX1" fmla="*/ 40767 w 489870"/>
              <a:gd name="connsiteY1" fmla="*/ 391954 h 440912"/>
              <a:gd name="connsiteX2" fmla="*/ 32576 w 489870"/>
              <a:gd name="connsiteY2" fmla="*/ 400145 h 440912"/>
              <a:gd name="connsiteX3" fmla="*/ 40767 w 489870"/>
              <a:gd name="connsiteY3" fmla="*/ 408337 h 440912"/>
              <a:gd name="connsiteX4" fmla="*/ 57055 w 489870"/>
              <a:gd name="connsiteY4" fmla="*/ 408337 h 440912"/>
              <a:gd name="connsiteX5" fmla="*/ 65246 w 489870"/>
              <a:gd name="connsiteY5" fmla="*/ 400145 h 440912"/>
              <a:gd name="connsiteX6" fmla="*/ 57150 w 489870"/>
              <a:gd name="connsiteY6" fmla="*/ 391954 h 440912"/>
              <a:gd name="connsiteX7" fmla="*/ 187738 w 489870"/>
              <a:gd name="connsiteY7" fmla="*/ 391954 h 440912"/>
              <a:gd name="connsiteX8" fmla="*/ 89726 w 489870"/>
              <a:gd name="connsiteY8" fmla="*/ 391954 h 440912"/>
              <a:gd name="connsiteX9" fmla="*/ 81534 w 489870"/>
              <a:gd name="connsiteY9" fmla="*/ 400145 h 440912"/>
              <a:gd name="connsiteX10" fmla="*/ 89726 w 489870"/>
              <a:gd name="connsiteY10" fmla="*/ 408337 h 440912"/>
              <a:gd name="connsiteX11" fmla="*/ 187643 w 489870"/>
              <a:gd name="connsiteY11" fmla="*/ 408337 h 440912"/>
              <a:gd name="connsiteX12" fmla="*/ 195834 w 489870"/>
              <a:gd name="connsiteY12" fmla="*/ 400145 h 440912"/>
              <a:gd name="connsiteX13" fmla="*/ 187738 w 489870"/>
              <a:gd name="connsiteY13" fmla="*/ 391954 h 440912"/>
              <a:gd name="connsiteX14" fmla="*/ 432626 w 489870"/>
              <a:gd name="connsiteY14" fmla="*/ 65341 h 440912"/>
              <a:gd name="connsiteX15" fmla="*/ 396145 w 489870"/>
              <a:gd name="connsiteY15" fmla="*/ 65341 h 440912"/>
              <a:gd name="connsiteX16" fmla="*/ 366998 w 489870"/>
              <a:gd name="connsiteY16" fmla="*/ 21622 h 440912"/>
              <a:gd name="connsiteX17" fmla="*/ 342805 w 489870"/>
              <a:gd name="connsiteY17" fmla="*/ 0 h 440912"/>
              <a:gd name="connsiteX18" fmla="*/ 146876 w 489870"/>
              <a:gd name="connsiteY18" fmla="*/ 0 h 440912"/>
              <a:gd name="connsiteX19" fmla="*/ 122682 w 489870"/>
              <a:gd name="connsiteY19" fmla="*/ 21622 h 440912"/>
              <a:gd name="connsiteX20" fmla="*/ 93536 w 489870"/>
              <a:gd name="connsiteY20" fmla="*/ 65341 h 440912"/>
              <a:gd name="connsiteX21" fmla="*/ 57150 w 489870"/>
              <a:gd name="connsiteY21" fmla="*/ 65341 h 440912"/>
              <a:gd name="connsiteX22" fmla="*/ 0 w 489870"/>
              <a:gd name="connsiteY22" fmla="*/ 122492 h 440912"/>
              <a:gd name="connsiteX23" fmla="*/ 0 w 489870"/>
              <a:gd name="connsiteY23" fmla="*/ 400050 h 440912"/>
              <a:gd name="connsiteX24" fmla="*/ 40862 w 489870"/>
              <a:gd name="connsiteY24" fmla="*/ 440912 h 440912"/>
              <a:gd name="connsiteX25" fmla="*/ 449009 w 489870"/>
              <a:gd name="connsiteY25" fmla="*/ 440912 h 440912"/>
              <a:gd name="connsiteX26" fmla="*/ 489871 w 489870"/>
              <a:gd name="connsiteY26" fmla="*/ 400050 h 440912"/>
              <a:gd name="connsiteX27" fmla="*/ 489871 w 489870"/>
              <a:gd name="connsiteY27" fmla="*/ 122492 h 440912"/>
              <a:gd name="connsiteX28" fmla="*/ 432626 w 489870"/>
              <a:gd name="connsiteY28" fmla="*/ 65341 h 440912"/>
              <a:gd name="connsiteX29" fmla="*/ 146876 w 489870"/>
              <a:gd name="connsiteY29" fmla="*/ 16383 h 440912"/>
              <a:gd name="connsiteX30" fmla="*/ 342805 w 489870"/>
              <a:gd name="connsiteY30" fmla="*/ 16383 h 440912"/>
              <a:gd name="connsiteX31" fmla="*/ 350996 w 489870"/>
              <a:gd name="connsiteY31" fmla="*/ 24575 h 440912"/>
              <a:gd name="connsiteX32" fmla="*/ 342805 w 489870"/>
              <a:gd name="connsiteY32" fmla="*/ 32766 h 440912"/>
              <a:gd name="connsiteX33" fmla="*/ 146876 w 489870"/>
              <a:gd name="connsiteY33" fmla="*/ 32766 h 440912"/>
              <a:gd name="connsiteX34" fmla="*/ 138684 w 489870"/>
              <a:gd name="connsiteY34" fmla="*/ 24575 h 440912"/>
              <a:gd name="connsiteX35" fmla="*/ 146876 w 489870"/>
              <a:gd name="connsiteY35" fmla="*/ 16383 h 440912"/>
              <a:gd name="connsiteX36" fmla="*/ 129159 w 489870"/>
              <a:gd name="connsiteY36" fmla="*/ 41339 h 440912"/>
              <a:gd name="connsiteX37" fmla="*/ 146876 w 489870"/>
              <a:gd name="connsiteY37" fmla="*/ 49054 h 440912"/>
              <a:gd name="connsiteX38" fmla="*/ 342805 w 489870"/>
              <a:gd name="connsiteY38" fmla="*/ 49054 h 440912"/>
              <a:gd name="connsiteX39" fmla="*/ 360521 w 489870"/>
              <a:gd name="connsiteY39" fmla="*/ 41339 h 440912"/>
              <a:gd name="connsiteX40" fmla="*/ 376523 w 489870"/>
              <a:gd name="connsiteY40" fmla="*/ 65341 h 440912"/>
              <a:gd name="connsiteX41" fmla="*/ 113157 w 489870"/>
              <a:gd name="connsiteY41" fmla="*/ 65341 h 440912"/>
              <a:gd name="connsiteX42" fmla="*/ 129159 w 489870"/>
              <a:gd name="connsiteY42" fmla="*/ 41339 h 440912"/>
              <a:gd name="connsiteX43" fmla="*/ 57150 w 489870"/>
              <a:gd name="connsiteY43" fmla="*/ 81725 h 440912"/>
              <a:gd name="connsiteX44" fmla="*/ 432626 w 489870"/>
              <a:gd name="connsiteY44" fmla="*/ 81725 h 440912"/>
              <a:gd name="connsiteX45" fmla="*/ 447104 w 489870"/>
              <a:gd name="connsiteY45" fmla="*/ 84487 h 440912"/>
              <a:gd name="connsiteX46" fmla="*/ 440817 w 489870"/>
              <a:gd name="connsiteY46" fmla="*/ 106204 h 440912"/>
              <a:gd name="connsiteX47" fmla="*/ 440817 w 489870"/>
              <a:gd name="connsiteY47" fmla="*/ 253175 h 440912"/>
              <a:gd name="connsiteX48" fmla="*/ 432626 w 489870"/>
              <a:gd name="connsiteY48" fmla="*/ 261366 h 440912"/>
              <a:gd name="connsiteX49" fmla="*/ 287655 w 489870"/>
              <a:gd name="connsiteY49" fmla="*/ 261366 h 440912"/>
              <a:gd name="connsiteX50" fmla="*/ 293656 w 489870"/>
              <a:gd name="connsiteY50" fmla="*/ 234410 h 440912"/>
              <a:gd name="connsiteX51" fmla="*/ 248126 w 489870"/>
              <a:gd name="connsiteY51" fmla="*/ 179832 h 440912"/>
              <a:gd name="connsiteX52" fmla="*/ 211360 w 489870"/>
              <a:gd name="connsiteY52" fmla="*/ 192977 h 440912"/>
              <a:gd name="connsiteX53" fmla="*/ 195834 w 489870"/>
              <a:gd name="connsiteY53" fmla="*/ 228695 h 440912"/>
              <a:gd name="connsiteX54" fmla="*/ 202025 w 489870"/>
              <a:gd name="connsiteY54" fmla="*/ 261366 h 440912"/>
              <a:gd name="connsiteX55" fmla="*/ 57150 w 489870"/>
              <a:gd name="connsiteY55" fmla="*/ 261366 h 440912"/>
              <a:gd name="connsiteX56" fmla="*/ 48959 w 489870"/>
              <a:gd name="connsiteY56" fmla="*/ 253175 h 440912"/>
              <a:gd name="connsiteX57" fmla="*/ 48959 w 489870"/>
              <a:gd name="connsiteY57" fmla="*/ 106204 h 440912"/>
              <a:gd name="connsiteX58" fmla="*/ 42672 w 489870"/>
              <a:gd name="connsiteY58" fmla="*/ 84487 h 440912"/>
              <a:gd name="connsiteX59" fmla="*/ 57150 w 489870"/>
              <a:gd name="connsiteY59" fmla="*/ 81725 h 440912"/>
              <a:gd name="connsiteX60" fmla="*/ 220409 w 489870"/>
              <a:gd name="connsiteY60" fmla="*/ 326612 h 440912"/>
              <a:gd name="connsiteX61" fmla="*/ 220409 w 489870"/>
              <a:gd name="connsiteY61" fmla="*/ 310325 h 440912"/>
              <a:gd name="connsiteX62" fmla="*/ 269367 w 489870"/>
              <a:gd name="connsiteY62" fmla="*/ 310325 h 440912"/>
              <a:gd name="connsiteX63" fmla="*/ 269367 w 489870"/>
              <a:gd name="connsiteY63" fmla="*/ 326612 h 440912"/>
              <a:gd name="connsiteX64" fmla="*/ 220409 w 489870"/>
              <a:gd name="connsiteY64" fmla="*/ 326612 h 440912"/>
              <a:gd name="connsiteX65" fmla="*/ 261176 w 489870"/>
              <a:gd name="connsiteY65" fmla="*/ 342900 h 440912"/>
              <a:gd name="connsiteX66" fmla="*/ 261176 w 489870"/>
              <a:gd name="connsiteY66" fmla="*/ 375571 h 440912"/>
              <a:gd name="connsiteX67" fmla="*/ 244888 w 489870"/>
              <a:gd name="connsiteY67" fmla="*/ 391859 h 440912"/>
              <a:gd name="connsiteX68" fmla="*/ 228600 w 489870"/>
              <a:gd name="connsiteY68" fmla="*/ 375571 h 440912"/>
              <a:gd name="connsiteX69" fmla="*/ 228600 w 489870"/>
              <a:gd name="connsiteY69" fmla="*/ 342900 h 440912"/>
              <a:gd name="connsiteX70" fmla="*/ 261176 w 489870"/>
              <a:gd name="connsiteY70" fmla="*/ 342900 h 440912"/>
              <a:gd name="connsiteX71" fmla="*/ 228505 w 489870"/>
              <a:gd name="connsiteY71" fmla="*/ 293942 h 440912"/>
              <a:gd name="connsiteX72" fmla="*/ 228505 w 489870"/>
              <a:gd name="connsiteY72" fmla="*/ 261271 h 440912"/>
              <a:gd name="connsiteX73" fmla="*/ 236696 w 489870"/>
              <a:gd name="connsiteY73" fmla="*/ 253079 h 440912"/>
              <a:gd name="connsiteX74" fmla="*/ 252984 w 489870"/>
              <a:gd name="connsiteY74" fmla="*/ 253079 h 440912"/>
              <a:gd name="connsiteX75" fmla="*/ 261176 w 489870"/>
              <a:gd name="connsiteY75" fmla="*/ 261271 h 440912"/>
              <a:gd name="connsiteX76" fmla="*/ 261176 w 489870"/>
              <a:gd name="connsiteY76" fmla="*/ 293942 h 440912"/>
              <a:gd name="connsiteX77" fmla="*/ 228505 w 489870"/>
              <a:gd name="connsiteY77" fmla="*/ 293942 h 440912"/>
              <a:gd name="connsiteX78" fmla="*/ 253079 w 489870"/>
              <a:gd name="connsiteY78" fmla="*/ 236792 h 440912"/>
              <a:gd name="connsiteX79" fmla="*/ 236792 w 489870"/>
              <a:gd name="connsiteY79" fmla="*/ 236792 h 440912"/>
              <a:gd name="connsiteX80" fmla="*/ 215360 w 489870"/>
              <a:gd name="connsiteY80" fmla="*/ 249650 h 440912"/>
              <a:gd name="connsiteX81" fmla="*/ 212312 w 489870"/>
              <a:gd name="connsiteY81" fmla="*/ 228600 h 440912"/>
              <a:gd name="connsiteX82" fmla="*/ 222695 w 489870"/>
              <a:gd name="connsiteY82" fmla="*/ 204788 h 440912"/>
              <a:gd name="connsiteX83" fmla="*/ 247174 w 489870"/>
              <a:gd name="connsiteY83" fmla="*/ 196025 h 440912"/>
              <a:gd name="connsiteX84" fmla="*/ 277463 w 489870"/>
              <a:gd name="connsiteY84" fmla="*/ 233363 h 440912"/>
              <a:gd name="connsiteX85" fmla="*/ 274606 w 489870"/>
              <a:gd name="connsiteY85" fmla="*/ 249650 h 440912"/>
              <a:gd name="connsiteX86" fmla="*/ 253079 w 489870"/>
              <a:gd name="connsiteY86" fmla="*/ 236792 h 440912"/>
              <a:gd name="connsiteX87" fmla="*/ 473488 w 489870"/>
              <a:gd name="connsiteY87" fmla="*/ 400050 h 440912"/>
              <a:gd name="connsiteX88" fmla="*/ 449009 w 489870"/>
              <a:gd name="connsiteY88" fmla="*/ 424529 h 440912"/>
              <a:gd name="connsiteX89" fmla="*/ 40767 w 489870"/>
              <a:gd name="connsiteY89" fmla="*/ 424529 h 440912"/>
              <a:gd name="connsiteX90" fmla="*/ 16288 w 489870"/>
              <a:gd name="connsiteY90" fmla="*/ 400050 h 440912"/>
              <a:gd name="connsiteX91" fmla="*/ 16288 w 489870"/>
              <a:gd name="connsiteY91" fmla="*/ 122492 h 440912"/>
              <a:gd name="connsiteX92" fmla="*/ 28766 w 489870"/>
              <a:gd name="connsiteY92" fmla="*/ 93250 h 440912"/>
              <a:gd name="connsiteX93" fmla="*/ 32576 w 489870"/>
              <a:gd name="connsiteY93" fmla="*/ 106204 h 440912"/>
              <a:gd name="connsiteX94" fmla="*/ 32576 w 489870"/>
              <a:gd name="connsiteY94" fmla="*/ 253175 h 440912"/>
              <a:gd name="connsiteX95" fmla="*/ 57055 w 489870"/>
              <a:gd name="connsiteY95" fmla="*/ 277654 h 440912"/>
              <a:gd name="connsiteX96" fmla="*/ 208979 w 489870"/>
              <a:gd name="connsiteY96" fmla="*/ 277654 h 440912"/>
              <a:gd name="connsiteX97" fmla="*/ 212217 w 489870"/>
              <a:gd name="connsiteY97" fmla="*/ 293942 h 440912"/>
              <a:gd name="connsiteX98" fmla="*/ 212217 w 489870"/>
              <a:gd name="connsiteY98" fmla="*/ 296228 h 440912"/>
              <a:gd name="connsiteX99" fmla="*/ 204026 w 489870"/>
              <a:gd name="connsiteY99" fmla="*/ 310325 h 440912"/>
              <a:gd name="connsiteX100" fmla="*/ 204026 w 489870"/>
              <a:gd name="connsiteY100" fmla="*/ 326612 h 440912"/>
              <a:gd name="connsiteX101" fmla="*/ 212217 w 489870"/>
              <a:gd name="connsiteY101" fmla="*/ 340709 h 440912"/>
              <a:gd name="connsiteX102" fmla="*/ 212217 w 489870"/>
              <a:gd name="connsiteY102" fmla="*/ 375666 h 440912"/>
              <a:gd name="connsiteX103" fmla="*/ 244888 w 489870"/>
              <a:gd name="connsiteY103" fmla="*/ 408337 h 440912"/>
              <a:gd name="connsiteX104" fmla="*/ 277559 w 489870"/>
              <a:gd name="connsiteY104" fmla="*/ 375571 h 440912"/>
              <a:gd name="connsiteX105" fmla="*/ 277559 w 489870"/>
              <a:gd name="connsiteY105" fmla="*/ 340614 h 440912"/>
              <a:gd name="connsiteX106" fmla="*/ 285750 w 489870"/>
              <a:gd name="connsiteY106" fmla="*/ 326517 h 440912"/>
              <a:gd name="connsiteX107" fmla="*/ 285750 w 489870"/>
              <a:gd name="connsiteY107" fmla="*/ 310325 h 440912"/>
              <a:gd name="connsiteX108" fmla="*/ 277559 w 489870"/>
              <a:gd name="connsiteY108" fmla="*/ 296228 h 440912"/>
              <a:gd name="connsiteX109" fmla="*/ 277559 w 489870"/>
              <a:gd name="connsiteY109" fmla="*/ 293942 h 440912"/>
              <a:gd name="connsiteX110" fmla="*/ 280797 w 489870"/>
              <a:gd name="connsiteY110" fmla="*/ 277654 h 440912"/>
              <a:gd name="connsiteX111" fmla="*/ 432626 w 489870"/>
              <a:gd name="connsiteY111" fmla="*/ 277654 h 440912"/>
              <a:gd name="connsiteX112" fmla="*/ 457105 w 489870"/>
              <a:gd name="connsiteY112" fmla="*/ 253175 h 440912"/>
              <a:gd name="connsiteX113" fmla="*/ 457105 w 489870"/>
              <a:gd name="connsiteY113" fmla="*/ 106204 h 440912"/>
              <a:gd name="connsiteX114" fmla="*/ 460915 w 489870"/>
              <a:gd name="connsiteY114" fmla="*/ 93250 h 440912"/>
              <a:gd name="connsiteX115" fmla="*/ 473393 w 489870"/>
              <a:gd name="connsiteY115" fmla="*/ 122492 h 440912"/>
              <a:gd name="connsiteX116" fmla="*/ 473393 w 489870"/>
              <a:gd name="connsiteY116" fmla="*/ 400050 h 440912"/>
              <a:gd name="connsiteX117" fmla="*/ 448913 w 489870"/>
              <a:gd name="connsiteY117" fmla="*/ 391954 h 440912"/>
              <a:gd name="connsiteX118" fmla="*/ 432626 w 489870"/>
              <a:gd name="connsiteY118" fmla="*/ 391954 h 440912"/>
              <a:gd name="connsiteX119" fmla="*/ 424434 w 489870"/>
              <a:gd name="connsiteY119" fmla="*/ 400145 h 440912"/>
              <a:gd name="connsiteX120" fmla="*/ 432626 w 489870"/>
              <a:gd name="connsiteY120" fmla="*/ 408337 h 440912"/>
              <a:gd name="connsiteX121" fmla="*/ 448913 w 489870"/>
              <a:gd name="connsiteY121" fmla="*/ 408337 h 440912"/>
              <a:gd name="connsiteX122" fmla="*/ 457105 w 489870"/>
              <a:gd name="connsiteY122" fmla="*/ 400145 h 440912"/>
              <a:gd name="connsiteX123" fmla="*/ 448913 w 489870"/>
              <a:gd name="connsiteY123" fmla="*/ 391954 h 440912"/>
              <a:gd name="connsiteX124" fmla="*/ 399955 w 489870"/>
              <a:gd name="connsiteY124" fmla="*/ 391954 h 440912"/>
              <a:gd name="connsiteX125" fmla="*/ 302038 w 489870"/>
              <a:gd name="connsiteY125" fmla="*/ 391954 h 440912"/>
              <a:gd name="connsiteX126" fmla="*/ 293846 w 489870"/>
              <a:gd name="connsiteY126" fmla="*/ 400145 h 440912"/>
              <a:gd name="connsiteX127" fmla="*/ 302038 w 489870"/>
              <a:gd name="connsiteY127" fmla="*/ 408337 h 440912"/>
              <a:gd name="connsiteX128" fmla="*/ 399955 w 489870"/>
              <a:gd name="connsiteY128" fmla="*/ 408337 h 440912"/>
              <a:gd name="connsiteX129" fmla="*/ 408146 w 489870"/>
              <a:gd name="connsiteY129" fmla="*/ 400145 h 440912"/>
              <a:gd name="connsiteX130" fmla="*/ 399955 w 489870"/>
              <a:gd name="connsiteY130" fmla="*/ 391954 h 4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89870" h="440912">
                <a:moveTo>
                  <a:pt x="57150" y="391954"/>
                </a:moveTo>
                <a:lnTo>
                  <a:pt x="40767" y="391954"/>
                </a:lnTo>
                <a:cubicBezTo>
                  <a:pt x="36290" y="391954"/>
                  <a:pt x="32576" y="395573"/>
                  <a:pt x="32576" y="400145"/>
                </a:cubicBezTo>
                <a:cubicBezTo>
                  <a:pt x="32576" y="404622"/>
                  <a:pt x="36195" y="408337"/>
                  <a:pt x="40767" y="408337"/>
                </a:cubicBezTo>
                <a:lnTo>
                  <a:pt x="57055" y="408337"/>
                </a:lnTo>
                <a:cubicBezTo>
                  <a:pt x="61532" y="408337"/>
                  <a:pt x="65246" y="404717"/>
                  <a:pt x="65246" y="400145"/>
                </a:cubicBezTo>
                <a:cubicBezTo>
                  <a:pt x="65246" y="395573"/>
                  <a:pt x="61627" y="391954"/>
                  <a:pt x="57150" y="391954"/>
                </a:cubicBezTo>
                <a:close/>
                <a:moveTo>
                  <a:pt x="187738" y="391954"/>
                </a:moveTo>
                <a:lnTo>
                  <a:pt x="89726" y="391954"/>
                </a:lnTo>
                <a:cubicBezTo>
                  <a:pt x="85249" y="391954"/>
                  <a:pt x="81534" y="395573"/>
                  <a:pt x="81534" y="400145"/>
                </a:cubicBezTo>
                <a:cubicBezTo>
                  <a:pt x="81534" y="404622"/>
                  <a:pt x="85154" y="408337"/>
                  <a:pt x="89726" y="408337"/>
                </a:cubicBezTo>
                <a:lnTo>
                  <a:pt x="187643" y="408337"/>
                </a:lnTo>
                <a:cubicBezTo>
                  <a:pt x="192119" y="408337"/>
                  <a:pt x="195834" y="404717"/>
                  <a:pt x="195834" y="400145"/>
                </a:cubicBezTo>
                <a:cubicBezTo>
                  <a:pt x="195929" y="395573"/>
                  <a:pt x="192215" y="391954"/>
                  <a:pt x="187738" y="391954"/>
                </a:cubicBezTo>
                <a:close/>
                <a:moveTo>
                  <a:pt x="432626" y="65341"/>
                </a:moveTo>
                <a:lnTo>
                  <a:pt x="396145" y="65341"/>
                </a:lnTo>
                <a:lnTo>
                  <a:pt x="366998" y="21622"/>
                </a:lnTo>
                <a:cubicBezTo>
                  <a:pt x="365570" y="9335"/>
                  <a:pt x="355187" y="95"/>
                  <a:pt x="342805" y="0"/>
                </a:cubicBezTo>
                <a:lnTo>
                  <a:pt x="146876" y="0"/>
                </a:lnTo>
                <a:cubicBezTo>
                  <a:pt x="134493" y="0"/>
                  <a:pt x="124111" y="9335"/>
                  <a:pt x="122682" y="21622"/>
                </a:cubicBezTo>
                <a:lnTo>
                  <a:pt x="93536" y="65341"/>
                </a:lnTo>
                <a:lnTo>
                  <a:pt x="57150" y="65341"/>
                </a:lnTo>
                <a:cubicBezTo>
                  <a:pt x="25622" y="65341"/>
                  <a:pt x="0" y="90964"/>
                  <a:pt x="0" y="122492"/>
                </a:cubicBezTo>
                <a:lnTo>
                  <a:pt x="0" y="400050"/>
                </a:lnTo>
                <a:cubicBezTo>
                  <a:pt x="0" y="422624"/>
                  <a:pt x="18288" y="440817"/>
                  <a:pt x="40862" y="440912"/>
                </a:cubicBezTo>
                <a:lnTo>
                  <a:pt x="449009" y="440912"/>
                </a:lnTo>
                <a:cubicBezTo>
                  <a:pt x="471583" y="440912"/>
                  <a:pt x="489776" y="422624"/>
                  <a:pt x="489871" y="400050"/>
                </a:cubicBezTo>
                <a:lnTo>
                  <a:pt x="489871" y="122492"/>
                </a:lnTo>
                <a:cubicBezTo>
                  <a:pt x="489776" y="90964"/>
                  <a:pt x="464153" y="65437"/>
                  <a:pt x="432626" y="65341"/>
                </a:cubicBezTo>
                <a:close/>
                <a:moveTo>
                  <a:pt x="146876" y="16383"/>
                </a:moveTo>
                <a:lnTo>
                  <a:pt x="342805" y="16383"/>
                </a:lnTo>
                <a:cubicBezTo>
                  <a:pt x="347282" y="16383"/>
                  <a:pt x="350996" y="20003"/>
                  <a:pt x="350996" y="24575"/>
                </a:cubicBezTo>
                <a:cubicBezTo>
                  <a:pt x="350996" y="29146"/>
                  <a:pt x="347377" y="32766"/>
                  <a:pt x="342805" y="32766"/>
                </a:cubicBezTo>
                <a:lnTo>
                  <a:pt x="146876" y="32766"/>
                </a:lnTo>
                <a:cubicBezTo>
                  <a:pt x="142399" y="32766"/>
                  <a:pt x="138684" y="29146"/>
                  <a:pt x="138684" y="24575"/>
                </a:cubicBezTo>
                <a:cubicBezTo>
                  <a:pt x="138684" y="20003"/>
                  <a:pt x="142399" y="16383"/>
                  <a:pt x="146876" y="16383"/>
                </a:cubicBezTo>
                <a:close/>
                <a:moveTo>
                  <a:pt x="129159" y="41339"/>
                </a:moveTo>
                <a:cubicBezTo>
                  <a:pt x="133731" y="46196"/>
                  <a:pt x="140208" y="49054"/>
                  <a:pt x="146876" y="49054"/>
                </a:cubicBezTo>
                <a:lnTo>
                  <a:pt x="342805" y="49054"/>
                </a:lnTo>
                <a:cubicBezTo>
                  <a:pt x="349472" y="49054"/>
                  <a:pt x="355949" y="46291"/>
                  <a:pt x="360521" y="41339"/>
                </a:cubicBezTo>
                <a:lnTo>
                  <a:pt x="376523" y="65341"/>
                </a:lnTo>
                <a:lnTo>
                  <a:pt x="113157" y="65341"/>
                </a:lnTo>
                <a:lnTo>
                  <a:pt x="129159" y="41339"/>
                </a:lnTo>
                <a:close/>
                <a:moveTo>
                  <a:pt x="57150" y="81725"/>
                </a:moveTo>
                <a:lnTo>
                  <a:pt x="432626" y="81725"/>
                </a:lnTo>
                <a:cubicBezTo>
                  <a:pt x="437579" y="81725"/>
                  <a:pt x="442532" y="82677"/>
                  <a:pt x="447104" y="84487"/>
                </a:cubicBezTo>
                <a:cubicBezTo>
                  <a:pt x="443008" y="90964"/>
                  <a:pt x="440817" y="98489"/>
                  <a:pt x="440817" y="106204"/>
                </a:cubicBezTo>
                <a:lnTo>
                  <a:pt x="440817" y="253175"/>
                </a:lnTo>
                <a:cubicBezTo>
                  <a:pt x="440817" y="257651"/>
                  <a:pt x="437198" y="261366"/>
                  <a:pt x="432626" y="261366"/>
                </a:cubicBezTo>
                <a:lnTo>
                  <a:pt x="287655" y="261366"/>
                </a:lnTo>
                <a:cubicBezTo>
                  <a:pt x="291179" y="252793"/>
                  <a:pt x="293180" y="243650"/>
                  <a:pt x="293656" y="234410"/>
                </a:cubicBezTo>
                <a:cubicBezTo>
                  <a:pt x="295942" y="206788"/>
                  <a:pt x="275654" y="182499"/>
                  <a:pt x="248126" y="179832"/>
                </a:cubicBezTo>
                <a:cubicBezTo>
                  <a:pt x="234601" y="178880"/>
                  <a:pt x="221266" y="183642"/>
                  <a:pt x="211360" y="192977"/>
                </a:cubicBezTo>
                <a:cubicBezTo>
                  <a:pt x="201454" y="202216"/>
                  <a:pt x="195834" y="215170"/>
                  <a:pt x="195834" y="228695"/>
                </a:cubicBezTo>
                <a:cubicBezTo>
                  <a:pt x="195739" y="239840"/>
                  <a:pt x="197834" y="250984"/>
                  <a:pt x="202025" y="261366"/>
                </a:cubicBezTo>
                <a:lnTo>
                  <a:pt x="57150" y="261366"/>
                </a:lnTo>
                <a:cubicBezTo>
                  <a:pt x="52578" y="261271"/>
                  <a:pt x="48959" y="257651"/>
                  <a:pt x="48959" y="253175"/>
                </a:cubicBezTo>
                <a:lnTo>
                  <a:pt x="48959" y="106204"/>
                </a:lnTo>
                <a:cubicBezTo>
                  <a:pt x="48959" y="98489"/>
                  <a:pt x="46768" y="90964"/>
                  <a:pt x="42672" y="84487"/>
                </a:cubicBezTo>
                <a:cubicBezTo>
                  <a:pt x="47244" y="82677"/>
                  <a:pt x="52197" y="81725"/>
                  <a:pt x="57150" y="81725"/>
                </a:cubicBezTo>
                <a:close/>
                <a:moveTo>
                  <a:pt x="220409" y="326612"/>
                </a:moveTo>
                <a:lnTo>
                  <a:pt x="220409" y="310325"/>
                </a:lnTo>
                <a:lnTo>
                  <a:pt x="269367" y="310325"/>
                </a:lnTo>
                <a:lnTo>
                  <a:pt x="269367" y="326612"/>
                </a:lnTo>
                <a:lnTo>
                  <a:pt x="220409" y="326612"/>
                </a:lnTo>
                <a:close/>
                <a:moveTo>
                  <a:pt x="261176" y="342900"/>
                </a:moveTo>
                <a:lnTo>
                  <a:pt x="261176" y="375571"/>
                </a:lnTo>
                <a:cubicBezTo>
                  <a:pt x="261176" y="384620"/>
                  <a:pt x="253841" y="391859"/>
                  <a:pt x="244888" y="391859"/>
                </a:cubicBezTo>
                <a:cubicBezTo>
                  <a:pt x="235934" y="391859"/>
                  <a:pt x="228600" y="384524"/>
                  <a:pt x="228600" y="375571"/>
                </a:cubicBezTo>
                <a:lnTo>
                  <a:pt x="228600" y="342900"/>
                </a:lnTo>
                <a:lnTo>
                  <a:pt x="261176" y="342900"/>
                </a:lnTo>
                <a:close/>
                <a:moveTo>
                  <a:pt x="228505" y="293942"/>
                </a:moveTo>
                <a:lnTo>
                  <a:pt x="228505" y="261271"/>
                </a:lnTo>
                <a:cubicBezTo>
                  <a:pt x="228505" y="256794"/>
                  <a:pt x="232124" y="253079"/>
                  <a:pt x="236696" y="253079"/>
                </a:cubicBezTo>
                <a:lnTo>
                  <a:pt x="252984" y="253079"/>
                </a:lnTo>
                <a:cubicBezTo>
                  <a:pt x="257461" y="253079"/>
                  <a:pt x="261176" y="256699"/>
                  <a:pt x="261176" y="261271"/>
                </a:cubicBezTo>
                <a:lnTo>
                  <a:pt x="261176" y="293942"/>
                </a:lnTo>
                <a:lnTo>
                  <a:pt x="228505" y="293942"/>
                </a:lnTo>
                <a:close/>
                <a:moveTo>
                  <a:pt x="253079" y="236792"/>
                </a:moveTo>
                <a:lnTo>
                  <a:pt x="236792" y="236792"/>
                </a:lnTo>
                <a:cubicBezTo>
                  <a:pt x="227838" y="236792"/>
                  <a:pt x="219551" y="241744"/>
                  <a:pt x="215360" y="249650"/>
                </a:cubicBezTo>
                <a:cubicBezTo>
                  <a:pt x="213265" y="242792"/>
                  <a:pt x="212217" y="235744"/>
                  <a:pt x="212312" y="228600"/>
                </a:cubicBezTo>
                <a:cubicBezTo>
                  <a:pt x="212312" y="219551"/>
                  <a:pt x="216027" y="210884"/>
                  <a:pt x="222695" y="204788"/>
                </a:cubicBezTo>
                <a:cubicBezTo>
                  <a:pt x="229267" y="198596"/>
                  <a:pt x="238125" y="195453"/>
                  <a:pt x="247174" y="196025"/>
                </a:cubicBezTo>
                <a:cubicBezTo>
                  <a:pt x="265652" y="198311"/>
                  <a:pt x="279083" y="214789"/>
                  <a:pt x="277463" y="233363"/>
                </a:cubicBezTo>
                <a:cubicBezTo>
                  <a:pt x="277178" y="238887"/>
                  <a:pt x="276225" y="244412"/>
                  <a:pt x="274606" y="249650"/>
                </a:cubicBezTo>
                <a:cubicBezTo>
                  <a:pt x="270224" y="241840"/>
                  <a:pt x="262033" y="236887"/>
                  <a:pt x="253079" y="236792"/>
                </a:cubicBezTo>
                <a:close/>
                <a:moveTo>
                  <a:pt x="473488" y="400050"/>
                </a:moveTo>
                <a:cubicBezTo>
                  <a:pt x="473488" y="413576"/>
                  <a:pt x="462534" y="424529"/>
                  <a:pt x="449009" y="424529"/>
                </a:cubicBezTo>
                <a:lnTo>
                  <a:pt x="40767" y="424529"/>
                </a:lnTo>
                <a:cubicBezTo>
                  <a:pt x="27241" y="424529"/>
                  <a:pt x="16288" y="413576"/>
                  <a:pt x="16288" y="400050"/>
                </a:cubicBezTo>
                <a:lnTo>
                  <a:pt x="16288" y="122492"/>
                </a:lnTo>
                <a:cubicBezTo>
                  <a:pt x="16288" y="111443"/>
                  <a:pt x="20765" y="100870"/>
                  <a:pt x="28766" y="93250"/>
                </a:cubicBezTo>
                <a:cubicBezTo>
                  <a:pt x="31242" y="97155"/>
                  <a:pt x="32576" y="101632"/>
                  <a:pt x="32576" y="106204"/>
                </a:cubicBezTo>
                <a:lnTo>
                  <a:pt x="32576" y="253175"/>
                </a:lnTo>
                <a:cubicBezTo>
                  <a:pt x="32576" y="266700"/>
                  <a:pt x="43529" y="277654"/>
                  <a:pt x="57055" y="277654"/>
                </a:cubicBezTo>
                <a:lnTo>
                  <a:pt x="208979" y="277654"/>
                </a:lnTo>
                <a:cubicBezTo>
                  <a:pt x="211074" y="282797"/>
                  <a:pt x="212217" y="288417"/>
                  <a:pt x="212217" y="293942"/>
                </a:cubicBezTo>
                <a:lnTo>
                  <a:pt x="212217" y="296228"/>
                </a:lnTo>
                <a:cubicBezTo>
                  <a:pt x="207169" y="299085"/>
                  <a:pt x="204026" y="304514"/>
                  <a:pt x="204026" y="310325"/>
                </a:cubicBezTo>
                <a:lnTo>
                  <a:pt x="204026" y="326612"/>
                </a:lnTo>
                <a:cubicBezTo>
                  <a:pt x="204026" y="332423"/>
                  <a:pt x="207169" y="337757"/>
                  <a:pt x="212217" y="340709"/>
                </a:cubicBezTo>
                <a:lnTo>
                  <a:pt x="212217" y="375666"/>
                </a:lnTo>
                <a:cubicBezTo>
                  <a:pt x="212217" y="393668"/>
                  <a:pt x="226790" y="408337"/>
                  <a:pt x="244888" y="408337"/>
                </a:cubicBezTo>
                <a:cubicBezTo>
                  <a:pt x="262985" y="408337"/>
                  <a:pt x="277559" y="393668"/>
                  <a:pt x="277559" y="375571"/>
                </a:cubicBezTo>
                <a:lnTo>
                  <a:pt x="277559" y="340614"/>
                </a:lnTo>
                <a:cubicBezTo>
                  <a:pt x="282607" y="337757"/>
                  <a:pt x="285750" y="332327"/>
                  <a:pt x="285750" y="326517"/>
                </a:cubicBezTo>
                <a:lnTo>
                  <a:pt x="285750" y="310325"/>
                </a:lnTo>
                <a:cubicBezTo>
                  <a:pt x="285750" y="304514"/>
                  <a:pt x="282607" y="299180"/>
                  <a:pt x="277559" y="296228"/>
                </a:cubicBezTo>
                <a:lnTo>
                  <a:pt x="277559" y="293942"/>
                </a:lnTo>
                <a:cubicBezTo>
                  <a:pt x="277559" y="288322"/>
                  <a:pt x="278702" y="282797"/>
                  <a:pt x="280797" y="277654"/>
                </a:cubicBezTo>
                <a:lnTo>
                  <a:pt x="432626" y="277654"/>
                </a:lnTo>
                <a:cubicBezTo>
                  <a:pt x="446151" y="277654"/>
                  <a:pt x="457105" y="266700"/>
                  <a:pt x="457105" y="253175"/>
                </a:cubicBezTo>
                <a:lnTo>
                  <a:pt x="457105" y="106204"/>
                </a:lnTo>
                <a:cubicBezTo>
                  <a:pt x="457105" y="101632"/>
                  <a:pt x="458438" y="97155"/>
                  <a:pt x="460915" y="93250"/>
                </a:cubicBezTo>
                <a:cubicBezTo>
                  <a:pt x="468916" y="100870"/>
                  <a:pt x="473393" y="111443"/>
                  <a:pt x="473393" y="122492"/>
                </a:cubicBezTo>
                <a:lnTo>
                  <a:pt x="473393" y="400050"/>
                </a:lnTo>
                <a:close/>
                <a:moveTo>
                  <a:pt x="448913" y="391954"/>
                </a:moveTo>
                <a:lnTo>
                  <a:pt x="432626" y="391954"/>
                </a:lnTo>
                <a:cubicBezTo>
                  <a:pt x="428149" y="391954"/>
                  <a:pt x="424434" y="395573"/>
                  <a:pt x="424434" y="400145"/>
                </a:cubicBezTo>
                <a:cubicBezTo>
                  <a:pt x="424434" y="404622"/>
                  <a:pt x="428054" y="408337"/>
                  <a:pt x="432626" y="408337"/>
                </a:cubicBezTo>
                <a:lnTo>
                  <a:pt x="448913" y="408337"/>
                </a:lnTo>
                <a:cubicBezTo>
                  <a:pt x="453390" y="408337"/>
                  <a:pt x="457105" y="404717"/>
                  <a:pt x="457105" y="400145"/>
                </a:cubicBezTo>
                <a:cubicBezTo>
                  <a:pt x="457105" y="395573"/>
                  <a:pt x="453485" y="391954"/>
                  <a:pt x="448913" y="391954"/>
                </a:cubicBezTo>
                <a:close/>
                <a:moveTo>
                  <a:pt x="399955" y="391954"/>
                </a:moveTo>
                <a:lnTo>
                  <a:pt x="302038" y="391954"/>
                </a:lnTo>
                <a:cubicBezTo>
                  <a:pt x="297561" y="391954"/>
                  <a:pt x="293846" y="395573"/>
                  <a:pt x="293846" y="400145"/>
                </a:cubicBezTo>
                <a:cubicBezTo>
                  <a:pt x="293846" y="404622"/>
                  <a:pt x="297466" y="408337"/>
                  <a:pt x="302038" y="408337"/>
                </a:cubicBezTo>
                <a:lnTo>
                  <a:pt x="399955" y="408337"/>
                </a:lnTo>
                <a:cubicBezTo>
                  <a:pt x="404432" y="408337"/>
                  <a:pt x="408146" y="404717"/>
                  <a:pt x="408146" y="400145"/>
                </a:cubicBezTo>
                <a:cubicBezTo>
                  <a:pt x="408146" y="395573"/>
                  <a:pt x="404527" y="391954"/>
                  <a:pt x="399955" y="3919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800" b="1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8BBB5-E396-797E-C0EB-B32D93BB8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90157" y="3077787"/>
            <a:ext cx="1916951" cy="1916951"/>
          </a:xfrm>
          <a:prstGeom prst="rect">
            <a:avLst/>
          </a:prstGeom>
        </p:spPr>
      </p:pic>
      <p:sp>
        <p:nvSpPr>
          <p:cNvPr id="13" name="Стрелка: шеврон 88">
            <a:extLst>
              <a:ext uri="{FF2B5EF4-FFF2-40B4-BE49-F238E27FC236}">
                <a16:creationId xmlns:a16="http://schemas.microsoft.com/office/drawing/2014/main" id="{33DFC9AC-21EE-5D36-669C-ADEB31F734C0}"/>
              </a:ext>
            </a:extLst>
          </p:cNvPr>
          <p:cNvSpPr/>
          <p:nvPr/>
        </p:nvSpPr>
        <p:spPr>
          <a:xfrm rot="5400000">
            <a:off x="2526291" y="1715225"/>
            <a:ext cx="646384" cy="828180"/>
          </a:xfrm>
          <a:prstGeom prst="chevron">
            <a:avLst/>
          </a:prstGeom>
          <a:solidFill>
            <a:srgbClr val="D9ED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7" name="Стрелка: шеврон 88">
            <a:extLst>
              <a:ext uri="{FF2B5EF4-FFF2-40B4-BE49-F238E27FC236}">
                <a16:creationId xmlns:a16="http://schemas.microsoft.com/office/drawing/2014/main" id="{379C1A27-C3B6-2DFD-60E3-B032DDB5E171}"/>
              </a:ext>
            </a:extLst>
          </p:cNvPr>
          <p:cNvSpPr/>
          <p:nvPr/>
        </p:nvSpPr>
        <p:spPr>
          <a:xfrm rot="5400000">
            <a:off x="7362613" y="1715225"/>
            <a:ext cx="646384" cy="828180"/>
          </a:xfrm>
          <a:prstGeom prst="chevron">
            <a:avLst/>
          </a:prstGeom>
          <a:solidFill>
            <a:srgbClr val="D9ED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Стрелка: шеврон 88">
            <a:extLst>
              <a:ext uri="{FF2B5EF4-FFF2-40B4-BE49-F238E27FC236}">
                <a16:creationId xmlns:a16="http://schemas.microsoft.com/office/drawing/2014/main" id="{A159B8BA-572A-DB51-75D9-609B7FDA4182}"/>
              </a:ext>
            </a:extLst>
          </p:cNvPr>
          <p:cNvSpPr/>
          <p:nvPr/>
        </p:nvSpPr>
        <p:spPr>
          <a:xfrm rot="5400000">
            <a:off x="12198935" y="1757589"/>
            <a:ext cx="646384" cy="828180"/>
          </a:xfrm>
          <a:prstGeom prst="chevron">
            <a:avLst/>
          </a:prstGeom>
          <a:solidFill>
            <a:srgbClr val="D9ED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42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52">
            <a:extLst>
              <a:ext uri="{FF2B5EF4-FFF2-40B4-BE49-F238E27FC236}">
                <a16:creationId xmlns:a16="http://schemas.microsoft.com/office/drawing/2014/main" id="{2587B35F-BCE4-86AD-9E67-A9F8F3C6ABE2}"/>
              </a:ext>
            </a:extLst>
          </p:cNvPr>
          <p:cNvSpPr/>
          <p:nvPr/>
        </p:nvSpPr>
        <p:spPr>
          <a:xfrm flipV="1">
            <a:off x="0" y="1825060"/>
            <a:ext cx="18288000" cy="8461940"/>
          </a:xfrm>
          <a:prstGeom prst="roundRect">
            <a:avLst>
              <a:gd name="adj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A"/>
              </a:solidFill>
            </a:endParaRPr>
          </a:p>
        </p:txBody>
      </p:sp>
      <p:sp>
        <p:nvSpPr>
          <p:cNvPr id="47" name="Скругленный прямоугольник 44">
            <a:extLst>
              <a:ext uri="{FF2B5EF4-FFF2-40B4-BE49-F238E27FC236}">
                <a16:creationId xmlns:a16="http://schemas.microsoft.com/office/drawing/2014/main" id="{4EE21CA9-5C15-9E83-4F98-17E6FCAD2EEC}"/>
              </a:ext>
            </a:extLst>
          </p:cNvPr>
          <p:cNvSpPr>
            <a:spLocks/>
          </p:cNvSpPr>
          <p:nvPr/>
        </p:nvSpPr>
        <p:spPr>
          <a:xfrm>
            <a:off x="11454911" y="2699085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4">
            <a:extLst>
              <a:ext uri="{FF2B5EF4-FFF2-40B4-BE49-F238E27FC236}">
                <a16:creationId xmlns:a16="http://schemas.microsoft.com/office/drawing/2014/main" id="{B4ADB486-77B3-7652-F60D-C328EB64C98E}"/>
              </a:ext>
            </a:extLst>
          </p:cNvPr>
          <p:cNvSpPr>
            <a:spLocks/>
          </p:cNvSpPr>
          <p:nvPr/>
        </p:nvSpPr>
        <p:spPr>
          <a:xfrm>
            <a:off x="11454911" y="3713953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4">
            <a:extLst>
              <a:ext uri="{FF2B5EF4-FFF2-40B4-BE49-F238E27FC236}">
                <a16:creationId xmlns:a16="http://schemas.microsoft.com/office/drawing/2014/main" id="{9FA4FC88-7727-3EFC-E6D7-6AE7F6F056AA}"/>
              </a:ext>
            </a:extLst>
          </p:cNvPr>
          <p:cNvSpPr>
            <a:spLocks/>
          </p:cNvSpPr>
          <p:nvPr/>
        </p:nvSpPr>
        <p:spPr>
          <a:xfrm>
            <a:off x="14234577" y="2688354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4">
            <a:extLst>
              <a:ext uri="{FF2B5EF4-FFF2-40B4-BE49-F238E27FC236}">
                <a16:creationId xmlns:a16="http://schemas.microsoft.com/office/drawing/2014/main" id="{1BC1597C-5C8B-8CCD-8AB5-9CA1C4DF2950}"/>
              </a:ext>
            </a:extLst>
          </p:cNvPr>
          <p:cNvSpPr>
            <a:spLocks/>
          </p:cNvSpPr>
          <p:nvPr/>
        </p:nvSpPr>
        <p:spPr>
          <a:xfrm>
            <a:off x="14234577" y="3703222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44">
            <a:extLst>
              <a:ext uri="{FF2B5EF4-FFF2-40B4-BE49-F238E27FC236}">
                <a16:creationId xmlns:a16="http://schemas.microsoft.com/office/drawing/2014/main" id="{455E5EBB-C2EA-C4A3-79D5-C48C7526CF83}"/>
              </a:ext>
            </a:extLst>
          </p:cNvPr>
          <p:cNvSpPr>
            <a:spLocks/>
          </p:cNvSpPr>
          <p:nvPr/>
        </p:nvSpPr>
        <p:spPr>
          <a:xfrm>
            <a:off x="11454911" y="5346860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44">
            <a:extLst>
              <a:ext uri="{FF2B5EF4-FFF2-40B4-BE49-F238E27FC236}">
                <a16:creationId xmlns:a16="http://schemas.microsoft.com/office/drawing/2014/main" id="{36ECAD68-537D-CA6D-A51F-E09892E324EA}"/>
              </a:ext>
            </a:extLst>
          </p:cNvPr>
          <p:cNvSpPr>
            <a:spLocks/>
          </p:cNvSpPr>
          <p:nvPr/>
        </p:nvSpPr>
        <p:spPr>
          <a:xfrm>
            <a:off x="14234577" y="5336129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44">
            <a:extLst>
              <a:ext uri="{FF2B5EF4-FFF2-40B4-BE49-F238E27FC236}">
                <a16:creationId xmlns:a16="http://schemas.microsoft.com/office/drawing/2014/main" id="{66365FA0-B617-4B41-ABFF-3B1C334A1FAE}"/>
              </a:ext>
            </a:extLst>
          </p:cNvPr>
          <p:cNvSpPr>
            <a:spLocks/>
          </p:cNvSpPr>
          <p:nvPr/>
        </p:nvSpPr>
        <p:spPr>
          <a:xfrm>
            <a:off x="11454911" y="6933578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44">
            <a:extLst>
              <a:ext uri="{FF2B5EF4-FFF2-40B4-BE49-F238E27FC236}">
                <a16:creationId xmlns:a16="http://schemas.microsoft.com/office/drawing/2014/main" id="{E839A9A9-4691-51EC-B7B9-552142765EFF}"/>
              </a:ext>
            </a:extLst>
          </p:cNvPr>
          <p:cNvSpPr>
            <a:spLocks/>
          </p:cNvSpPr>
          <p:nvPr/>
        </p:nvSpPr>
        <p:spPr>
          <a:xfrm>
            <a:off x="11454911" y="7948446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44">
            <a:extLst>
              <a:ext uri="{FF2B5EF4-FFF2-40B4-BE49-F238E27FC236}">
                <a16:creationId xmlns:a16="http://schemas.microsoft.com/office/drawing/2014/main" id="{87076900-C4E9-FD8A-85EB-4A012E6E4295}"/>
              </a:ext>
            </a:extLst>
          </p:cNvPr>
          <p:cNvSpPr>
            <a:spLocks/>
          </p:cNvSpPr>
          <p:nvPr/>
        </p:nvSpPr>
        <p:spPr>
          <a:xfrm>
            <a:off x="14234577" y="6922847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44">
            <a:extLst>
              <a:ext uri="{FF2B5EF4-FFF2-40B4-BE49-F238E27FC236}">
                <a16:creationId xmlns:a16="http://schemas.microsoft.com/office/drawing/2014/main" id="{DA336EBB-503A-6B74-7562-87224F2C6E3C}"/>
              </a:ext>
            </a:extLst>
          </p:cNvPr>
          <p:cNvSpPr>
            <a:spLocks/>
          </p:cNvSpPr>
          <p:nvPr/>
        </p:nvSpPr>
        <p:spPr>
          <a:xfrm>
            <a:off x="14234577" y="7937715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44">
            <a:extLst>
              <a:ext uri="{FF2B5EF4-FFF2-40B4-BE49-F238E27FC236}">
                <a16:creationId xmlns:a16="http://schemas.microsoft.com/office/drawing/2014/main" id="{247AABF7-54A0-53D1-D0B6-D5F5C05E98F8}"/>
              </a:ext>
            </a:extLst>
          </p:cNvPr>
          <p:cNvSpPr>
            <a:spLocks/>
          </p:cNvSpPr>
          <p:nvPr/>
        </p:nvSpPr>
        <p:spPr>
          <a:xfrm>
            <a:off x="11476765" y="8963314"/>
            <a:ext cx="2632640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1469-D68E-6841-2479-F87B2423F33F}"/>
              </a:ext>
            </a:extLst>
          </p:cNvPr>
          <p:cNvSpPr txBox="1"/>
          <p:nvPr/>
        </p:nvSpPr>
        <p:spPr>
          <a:xfrm>
            <a:off x="856212" y="781857"/>
            <a:ext cx="1284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МЕХАНИЗМЫ ПЛАТЕЖЕЙ В ГЧП ПРОЕКТЕ</a:t>
            </a:r>
          </a:p>
        </p:txBody>
      </p:sp>
      <p:sp>
        <p:nvSpPr>
          <p:cNvPr id="4" name="Прямоугольник: скругленные углы 34">
            <a:extLst>
              <a:ext uri="{FF2B5EF4-FFF2-40B4-BE49-F238E27FC236}">
                <a16:creationId xmlns:a16="http://schemas.microsoft.com/office/drawing/2014/main" id="{76B4384A-FE54-3F02-5431-DE2C58793D69}"/>
              </a:ext>
            </a:extLst>
          </p:cNvPr>
          <p:cNvSpPr/>
          <p:nvPr/>
        </p:nvSpPr>
        <p:spPr>
          <a:xfrm>
            <a:off x="4779714" y="2878121"/>
            <a:ext cx="5560141" cy="1310572"/>
          </a:xfrm>
          <a:prstGeom prst="roundRect">
            <a:avLst>
              <a:gd name="adj" fmla="val 15595"/>
            </a:avLst>
          </a:prstGeom>
          <a:solidFill>
            <a:srgbClr val="FA8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900595" y="2538044"/>
            <a:ext cx="636684" cy="4188857"/>
          </a:xfrm>
          <a:prstGeom prst="leftBrace">
            <a:avLst>
              <a:gd name="adj1" fmla="val 38482"/>
              <a:gd name="adj2" fmla="val 52211"/>
            </a:avLst>
          </a:prstGeom>
          <a:ln>
            <a:solidFill>
              <a:srgbClr val="FA8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cxnSp>
        <p:nvCxnSpPr>
          <p:cNvPr id="10" name="Straight Connector 84"/>
          <p:cNvCxnSpPr/>
          <p:nvPr/>
        </p:nvCxnSpPr>
        <p:spPr>
          <a:xfrm>
            <a:off x="4274636" y="2339623"/>
            <a:ext cx="0" cy="6410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051" y="5045089"/>
            <a:ext cx="355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РИСК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платежеспособного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спроса на объект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43" y="2852559"/>
            <a:ext cx="3817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НИЗКИЙ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платежеспособный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спрос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627" y="7439885"/>
            <a:ext cx="372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ВЫСОКИЙ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платежеспособный </a:t>
            </a:r>
          </a:p>
          <a:p>
            <a:pPr algn="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itchFamily="34" charset="0"/>
              </a:rPr>
              <a:t>спрос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E0A30-F0B8-9103-0CBE-E25A7A232385}"/>
              </a:ext>
            </a:extLst>
          </p:cNvPr>
          <p:cNvSpPr txBox="1"/>
          <p:nvPr/>
        </p:nvSpPr>
        <p:spPr>
          <a:xfrm>
            <a:off x="4537279" y="3006158"/>
            <a:ext cx="5878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ПЛАТА ЗА ДОСТУПНОСТЬ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необходимы индикаторы качества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объекта и система штрафов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85573" y="2837097"/>
            <a:ext cx="177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Транспорт </a:t>
            </a:r>
            <a:r>
              <a:rPr lang="ru-RU" sz="16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(автодороги)</a:t>
            </a:r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0DD18-CBF6-3650-8B18-4203D5B71E66}"/>
              </a:ext>
            </a:extLst>
          </p:cNvPr>
          <p:cNvSpPr txBox="1"/>
          <p:nvPr/>
        </p:nvSpPr>
        <p:spPr>
          <a:xfrm>
            <a:off x="14435682" y="2966864"/>
            <a:ext cx="2235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Образование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97704-1D5B-9235-94F9-57937C07253E}"/>
              </a:ext>
            </a:extLst>
          </p:cNvPr>
          <p:cNvSpPr txBox="1"/>
          <p:nvPr/>
        </p:nvSpPr>
        <p:spPr>
          <a:xfrm>
            <a:off x="11550951" y="3928869"/>
            <a:ext cx="253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Здравоохранение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60D27-7182-5824-FEFF-C7A12690BE6F}"/>
              </a:ext>
            </a:extLst>
          </p:cNvPr>
          <p:cNvSpPr txBox="1"/>
          <p:nvPr/>
        </p:nvSpPr>
        <p:spPr>
          <a:xfrm>
            <a:off x="14582634" y="3908732"/>
            <a:ext cx="1941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Спорт</a:t>
            </a:r>
          </a:p>
        </p:txBody>
      </p:sp>
      <p:sp>
        <p:nvSpPr>
          <p:cNvPr id="19" name="Прямоугольник: скругленные углы 81">
            <a:extLst>
              <a:ext uri="{FF2B5EF4-FFF2-40B4-BE49-F238E27FC236}">
                <a16:creationId xmlns:a16="http://schemas.microsoft.com/office/drawing/2014/main" id="{3556A1F2-4F6D-1EFE-53B9-71B0DF40A62D}"/>
              </a:ext>
            </a:extLst>
          </p:cNvPr>
          <p:cNvSpPr/>
          <p:nvPr/>
        </p:nvSpPr>
        <p:spPr>
          <a:xfrm>
            <a:off x="4779714" y="5153064"/>
            <a:ext cx="5560141" cy="1310572"/>
          </a:xfrm>
          <a:prstGeom prst="roundRect">
            <a:avLst>
              <a:gd name="adj" fmla="val 15595"/>
            </a:avLst>
          </a:prstGeom>
          <a:solidFill>
            <a:srgbClr val="FA8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A1EC2-D3DF-8CA6-E5B2-94467F6E2953}"/>
              </a:ext>
            </a:extLst>
          </p:cNvPr>
          <p:cNvSpPr txBox="1"/>
          <p:nvPr/>
        </p:nvSpPr>
        <p:spPr>
          <a:xfrm>
            <a:off x="4879980" y="5374157"/>
            <a:ext cx="5353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МИНИМАЛЬНЫЙ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ГАРАНТИРОВАННЫЙ ДОХОД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2E8A5-DD64-A93B-1658-6818CC56A1A6}"/>
              </a:ext>
            </a:extLst>
          </p:cNvPr>
          <p:cNvSpPr txBox="1"/>
          <p:nvPr/>
        </p:nvSpPr>
        <p:spPr>
          <a:xfrm>
            <a:off x="11380724" y="5579827"/>
            <a:ext cx="2728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Здравоохранение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59706A-A48E-4702-9D66-0F62163D84D8}"/>
              </a:ext>
            </a:extLst>
          </p:cNvPr>
          <p:cNvSpPr txBox="1"/>
          <p:nvPr/>
        </p:nvSpPr>
        <p:spPr>
          <a:xfrm>
            <a:off x="14582634" y="5579827"/>
            <a:ext cx="1941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Спорт</a:t>
            </a:r>
          </a:p>
        </p:txBody>
      </p:sp>
      <p:sp>
        <p:nvSpPr>
          <p:cNvPr id="25" name="Стрелка: шеврон 88">
            <a:extLst>
              <a:ext uri="{FF2B5EF4-FFF2-40B4-BE49-F238E27FC236}">
                <a16:creationId xmlns:a16="http://schemas.microsoft.com/office/drawing/2014/main" id="{7E149336-A048-F4F7-C513-87D7EDEB5649}"/>
              </a:ext>
            </a:extLst>
          </p:cNvPr>
          <p:cNvSpPr/>
          <p:nvPr/>
        </p:nvSpPr>
        <p:spPr>
          <a:xfrm>
            <a:off x="10576513" y="3124355"/>
            <a:ext cx="646384" cy="828180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6" name="Стрелка: шеврон 89">
            <a:extLst>
              <a:ext uri="{FF2B5EF4-FFF2-40B4-BE49-F238E27FC236}">
                <a16:creationId xmlns:a16="http://schemas.microsoft.com/office/drawing/2014/main" id="{4EC9A912-9CC6-6545-4336-8B342ED5DDF0}"/>
              </a:ext>
            </a:extLst>
          </p:cNvPr>
          <p:cNvSpPr/>
          <p:nvPr/>
        </p:nvSpPr>
        <p:spPr>
          <a:xfrm>
            <a:off x="10576513" y="5394259"/>
            <a:ext cx="646384" cy="828180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7" name="Прямоугольник: скругленные углы 90">
            <a:extLst>
              <a:ext uri="{FF2B5EF4-FFF2-40B4-BE49-F238E27FC236}">
                <a16:creationId xmlns:a16="http://schemas.microsoft.com/office/drawing/2014/main" id="{AF7728EE-DEA2-6974-F7DA-D185A1C5B004}"/>
              </a:ext>
            </a:extLst>
          </p:cNvPr>
          <p:cNvSpPr/>
          <p:nvPr/>
        </p:nvSpPr>
        <p:spPr>
          <a:xfrm>
            <a:off x="4882869" y="7321635"/>
            <a:ext cx="5353832" cy="1310572"/>
          </a:xfrm>
          <a:prstGeom prst="roundRect">
            <a:avLst>
              <a:gd name="adj" fmla="val 15595"/>
            </a:avLst>
          </a:prstGeom>
          <a:solidFill>
            <a:srgbClr val="FA8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9E4694-56C4-D532-8575-59BBD9D86253}"/>
              </a:ext>
            </a:extLst>
          </p:cNvPr>
          <p:cNvSpPr txBox="1"/>
          <p:nvPr/>
        </p:nvSpPr>
        <p:spPr>
          <a:xfrm>
            <a:off x="5079664" y="7460016"/>
            <a:ext cx="4954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ПРЯМОЙ СБОР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возврат инвестиций акционера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только за счет потребителей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98D70-108A-865F-12F9-ABD2CE8F56B6}"/>
              </a:ext>
            </a:extLst>
          </p:cNvPr>
          <p:cNvSpPr txBox="1"/>
          <p:nvPr/>
        </p:nvSpPr>
        <p:spPr>
          <a:xfrm>
            <a:off x="11443382" y="7175465"/>
            <a:ext cx="275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Промышленность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3D45CE-4773-FAA0-B162-07E54B3A1CBC}"/>
              </a:ext>
            </a:extLst>
          </p:cNvPr>
          <p:cNvSpPr txBox="1"/>
          <p:nvPr/>
        </p:nvSpPr>
        <p:spPr>
          <a:xfrm>
            <a:off x="14582639" y="7059906"/>
            <a:ext cx="1941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Транспорт </a:t>
            </a:r>
            <a:r>
              <a:rPr lang="ru-RU" sz="16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(аэропорты)</a:t>
            </a:r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9C2649-900F-8DA0-20A0-AA20B51A7DB5}"/>
              </a:ext>
            </a:extLst>
          </p:cNvPr>
          <p:cNvSpPr txBox="1"/>
          <p:nvPr/>
        </p:nvSpPr>
        <p:spPr>
          <a:xfrm>
            <a:off x="11594515" y="8072810"/>
            <a:ext cx="230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Образование </a:t>
            </a:r>
            <a:r>
              <a:rPr lang="ru-RU" sz="16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(платные) </a:t>
            </a:r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17706B-FEE7-5F2C-1123-D07B41A0C682}"/>
              </a:ext>
            </a:extLst>
          </p:cNvPr>
          <p:cNvSpPr txBox="1"/>
          <p:nvPr/>
        </p:nvSpPr>
        <p:spPr>
          <a:xfrm>
            <a:off x="14582639" y="8140136"/>
            <a:ext cx="1941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Туризм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560426-2704-A424-D5C8-1D72028B0ECA}"/>
              </a:ext>
            </a:extLst>
          </p:cNvPr>
          <p:cNvSpPr txBox="1"/>
          <p:nvPr/>
        </p:nvSpPr>
        <p:spPr>
          <a:xfrm>
            <a:off x="11872100" y="9048492"/>
            <a:ext cx="1745930" cy="70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Сельское хозяйство</a:t>
            </a:r>
          </a:p>
        </p:txBody>
      </p:sp>
      <p:sp>
        <p:nvSpPr>
          <p:cNvPr id="39" name="Стрелка: шеврон 103">
            <a:extLst>
              <a:ext uri="{FF2B5EF4-FFF2-40B4-BE49-F238E27FC236}">
                <a16:creationId xmlns:a16="http://schemas.microsoft.com/office/drawing/2014/main" id="{08D0FC51-735D-C475-4098-E0D0C14E2406}"/>
              </a:ext>
            </a:extLst>
          </p:cNvPr>
          <p:cNvSpPr/>
          <p:nvPr/>
        </p:nvSpPr>
        <p:spPr>
          <a:xfrm>
            <a:off x="10576513" y="7562831"/>
            <a:ext cx="646384" cy="828180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0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ru-RU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50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44">
            <a:extLst>
              <a:ext uri="{FF2B5EF4-FFF2-40B4-BE49-F238E27FC236}">
                <a16:creationId xmlns:a16="http://schemas.microsoft.com/office/drawing/2014/main" id="{E867BF95-8B83-F8B7-C4CA-772C61AA9380}"/>
              </a:ext>
            </a:extLst>
          </p:cNvPr>
          <p:cNvSpPr>
            <a:spLocks/>
          </p:cNvSpPr>
          <p:nvPr/>
        </p:nvSpPr>
        <p:spPr>
          <a:xfrm>
            <a:off x="734520" y="7229428"/>
            <a:ext cx="16549819" cy="2289796"/>
          </a:xfrm>
          <a:prstGeom prst="roundRect">
            <a:avLst>
              <a:gd name="adj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CE0ACC-B544-2D28-B500-BB8F0F7B51B9}"/>
              </a:ext>
            </a:extLst>
          </p:cNvPr>
          <p:cNvSpPr/>
          <p:nvPr/>
        </p:nvSpPr>
        <p:spPr>
          <a:xfrm>
            <a:off x="767807" y="603003"/>
            <a:ext cx="1366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ОБЩАЯ ИНФОРМАЦИЯ</a:t>
            </a:r>
          </a:p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 РЕАЛИЗУЕМЫХ ПРОЕКТАХ в СФЕРЕ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2BAC3-3503-568D-997F-4334A4DDAD5B}"/>
              </a:ext>
            </a:extLst>
          </p:cNvPr>
          <p:cNvSpPr txBox="1"/>
          <p:nvPr/>
        </p:nvSpPr>
        <p:spPr>
          <a:xfrm>
            <a:off x="11551320" y="5156942"/>
            <a:ext cx="536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Заключено концессионных соглашений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7D908-3401-5328-0258-34934573FB02}"/>
              </a:ext>
            </a:extLst>
          </p:cNvPr>
          <p:cNvSpPr txBox="1"/>
          <p:nvPr/>
        </p:nvSpPr>
        <p:spPr>
          <a:xfrm>
            <a:off x="11502398" y="3732240"/>
            <a:ext cx="550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Планируемые даты ввода Объектов в эксплуатацию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DE00C-26FF-03F7-F1FF-4B4FB96763B2}"/>
              </a:ext>
            </a:extLst>
          </p:cNvPr>
          <p:cNvSpPr txBox="1"/>
          <p:nvPr/>
        </p:nvSpPr>
        <p:spPr>
          <a:xfrm>
            <a:off x="11551320" y="2248156"/>
            <a:ext cx="418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Сроки реализации проектов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33DDB-93CF-C4CD-B8E8-CD1CF2B52853}"/>
              </a:ext>
            </a:extLst>
          </p:cNvPr>
          <p:cNvSpPr txBox="1"/>
          <p:nvPr/>
        </p:nvSpPr>
        <p:spPr>
          <a:xfrm>
            <a:off x="2714237" y="3768887"/>
            <a:ext cx="431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Количество создаваемых</a:t>
            </a:r>
          </a:p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ученических мест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C51C-DD5B-39A2-2658-DB4BFBBA4D3E}"/>
              </a:ext>
            </a:extLst>
          </p:cNvPr>
          <p:cNvSpPr txBox="1"/>
          <p:nvPr/>
        </p:nvSpPr>
        <p:spPr>
          <a:xfrm>
            <a:off x="2763160" y="5169458"/>
            <a:ext cx="571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Общий объем планируемых инвестиций в создание объектов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88B315-5BC6-8C71-54EE-444BE6B0B5EA}"/>
              </a:ext>
            </a:extLst>
          </p:cNvPr>
          <p:cNvSpPr/>
          <p:nvPr/>
        </p:nvSpPr>
        <p:spPr>
          <a:xfrm>
            <a:off x="1537180" y="2328069"/>
            <a:ext cx="784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12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B1A88-698A-69CE-6951-E3AFCF89B9D5}"/>
              </a:ext>
            </a:extLst>
          </p:cNvPr>
          <p:cNvSpPr txBox="1"/>
          <p:nvPr/>
        </p:nvSpPr>
        <p:spPr>
          <a:xfrm>
            <a:off x="2763159" y="2259168"/>
            <a:ext cx="63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Общее количество объектов, создаваемых с применением механизмов ГЧП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A2A444-F1B7-2461-8D4B-3191C681EF1B}"/>
              </a:ext>
            </a:extLst>
          </p:cNvPr>
          <p:cNvSpPr/>
          <p:nvPr/>
        </p:nvSpPr>
        <p:spPr>
          <a:xfrm>
            <a:off x="7818120" y="2309712"/>
            <a:ext cx="337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2018-2035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B90451E-6D11-4F4B-9FC2-7104F2484CE4}"/>
              </a:ext>
            </a:extLst>
          </p:cNvPr>
          <p:cNvSpPr/>
          <p:nvPr/>
        </p:nvSpPr>
        <p:spPr>
          <a:xfrm>
            <a:off x="683419" y="3814861"/>
            <a:ext cx="1691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14 656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D5DAFF-3B98-72A4-2F2C-EE6AD7823531}"/>
              </a:ext>
            </a:extLst>
          </p:cNvPr>
          <p:cNvSpPr/>
          <p:nvPr/>
        </p:nvSpPr>
        <p:spPr>
          <a:xfrm>
            <a:off x="1551115" y="4976151"/>
            <a:ext cx="896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22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0CE278-78A0-CE45-394B-8113F2604AF6}"/>
              </a:ext>
            </a:extLst>
          </p:cNvPr>
          <p:cNvSpPr/>
          <p:nvPr/>
        </p:nvSpPr>
        <p:spPr>
          <a:xfrm>
            <a:off x="10404484" y="5136774"/>
            <a:ext cx="784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12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DA83CB30-AEA8-A180-ED02-5B4877F2B31B}"/>
              </a:ext>
            </a:extLst>
          </p:cNvPr>
          <p:cNvSpPr/>
          <p:nvPr/>
        </p:nvSpPr>
        <p:spPr>
          <a:xfrm>
            <a:off x="9432059" y="3728794"/>
            <a:ext cx="1707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2025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CDE3217-43C1-CB8F-1EF4-6E5F8F259DEF}"/>
              </a:ext>
            </a:extLst>
          </p:cNvPr>
          <p:cNvSpPr/>
          <p:nvPr/>
        </p:nvSpPr>
        <p:spPr>
          <a:xfrm>
            <a:off x="972061" y="5704693"/>
            <a:ext cx="151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Млрд руб.</a:t>
            </a:r>
            <a:endParaRPr lang="ru-RU" sz="18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6C9195E-8691-E0A3-6F92-25423A2AC205}"/>
              </a:ext>
            </a:extLst>
          </p:cNvPr>
          <p:cNvSpPr/>
          <p:nvPr/>
        </p:nvSpPr>
        <p:spPr>
          <a:xfrm>
            <a:off x="1073344" y="7500613"/>
            <a:ext cx="16549819" cy="207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42900">
              <a:lnSpc>
                <a:spcPts val="2600"/>
              </a:lnSpc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Средняя общеобразовательная школа № 9 в микрорайоне 39 г. Сургута. 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Блок 2 на 550 учащихся – 31.03.2022 г.</a:t>
            </a:r>
          </a:p>
          <a:p>
            <a:pPr marL="324000" indent="-342900">
              <a:lnSpc>
                <a:spcPts val="2600"/>
              </a:lnSpc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Средняя общеобразовательная школа в Сургутском районе, </a:t>
            </a:r>
            <a:r>
              <a:rPr lang="ru-RU" sz="20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пгт</a:t>
            </a: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 </a:t>
            </a:r>
            <a:r>
              <a:rPr lang="ru-RU" sz="20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Нижнесортымский</a:t>
            </a: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1100 учащихся – 08.08.2022 г.</a:t>
            </a:r>
          </a:p>
          <a:p>
            <a:pPr marL="324000" indent="-342900">
              <a:lnSpc>
                <a:spcPts val="2600"/>
              </a:lnSpc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Средняя общеобразовательная школа в микрорайоне Учхоз г. Ханты-Мансийска 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1056 учащихся – 29.08.2022 г.</a:t>
            </a:r>
          </a:p>
          <a:p>
            <a:pPr marL="324000" indent="-342900">
              <a:lnSpc>
                <a:spcPts val="2600"/>
              </a:lnSpc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Средняя общеобразовательная школа в Сургутском районе, п. Солнечный 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1100 учащихся – 23.09.2022 г.</a:t>
            </a:r>
          </a:p>
          <a:p>
            <a:pPr marL="324000" indent="-342900">
              <a:lnSpc>
                <a:spcPts val="2600"/>
              </a:lnSpc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Средняя общеобразовательная школа в </a:t>
            </a:r>
            <a:r>
              <a:rPr lang="ru-RU" sz="20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г.Нижневартовске</a:t>
            </a: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1125 учащихся – 19.06.2023 г.</a:t>
            </a:r>
          </a:p>
          <a:p>
            <a:pPr>
              <a:lnSpc>
                <a:spcPts val="2600"/>
              </a:lnSpc>
              <a:buClr>
                <a:srgbClr val="0092FF"/>
              </a:buClr>
              <a:buSzPct val="110000"/>
            </a:pPr>
            <a:endParaRPr lang="ru-RU" sz="20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  <a:cs typeface="Open Sans" panose="020B0606030504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EC4679-51BD-5808-1D71-832802EED0FC}"/>
              </a:ext>
            </a:extLst>
          </p:cNvPr>
          <p:cNvSpPr/>
          <p:nvPr/>
        </p:nvSpPr>
        <p:spPr>
          <a:xfrm>
            <a:off x="972061" y="6488924"/>
            <a:ext cx="8493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Введены в эксплуатацию в 2022 и 2023 году:</a:t>
            </a:r>
          </a:p>
        </p:txBody>
      </p:sp>
      <p:pic>
        <p:nvPicPr>
          <p:cNvPr id="80" name="Google Shape;68;p5" descr="preencoded.png">
            <a:extLst>
              <a:ext uri="{FF2B5EF4-FFF2-40B4-BE49-F238E27FC236}">
                <a16:creationId xmlns:a16="http://schemas.microsoft.com/office/drawing/2014/main" id="{911B8235-D373-6F67-A919-89D575DC22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97361" y="1229628"/>
            <a:ext cx="1191538" cy="11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64;p5" descr="preencoded.png">
            <a:extLst>
              <a:ext uri="{FF2B5EF4-FFF2-40B4-BE49-F238E27FC236}">
                <a16:creationId xmlns:a16="http://schemas.microsoft.com/office/drawing/2014/main" id="{62C605D9-4997-9D77-8142-D7BEC8DC87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760" y="6258114"/>
            <a:ext cx="860742" cy="9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ru-RU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3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4">
            <a:extLst>
              <a:ext uri="{FF2B5EF4-FFF2-40B4-BE49-F238E27FC236}">
                <a16:creationId xmlns:a16="http://schemas.microsoft.com/office/drawing/2014/main" id="{DC7F1C22-89FD-6DC9-4ADD-8558377025C6}"/>
              </a:ext>
            </a:extLst>
          </p:cNvPr>
          <p:cNvSpPr>
            <a:spLocks/>
          </p:cNvSpPr>
          <p:nvPr/>
        </p:nvSpPr>
        <p:spPr>
          <a:xfrm>
            <a:off x="734520" y="7217655"/>
            <a:ext cx="16549819" cy="2289796"/>
          </a:xfrm>
          <a:prstGeom prst="roundRect">
            <a:avLst>
              <a:gd name="adj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2E5E98-8F7D-A1FB-E861-6C9629195429}"/>
              </a:ext>
            </a:extLst>
          </p:cNvPr>
          <p:cNvSpPr/>
          <p:nvPr/>
        </p:nvSpPr>
        <p:spPr>
          <a:xfrm>
            <a:off x="767807" y="603003"/>
            <a:ext cx="1186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ОБЩАЯ ИНФОРМАЦИЯ</a:t>
            </a:r>
          </a:p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 РЕАЛИЗУЕМЫХ ПРОЕКТАХ В СФЕРЕ СПОРТА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E4A36-2CCD-BA20-1734-BFB2B686C991}"/>
              </a:ext>
            </a:extLst>
          </p:cNvPr>
          <p:cNvSpPr txBox="1"/>
          <p:nvPr/>
        </p:nvSpPr>
        <p:spPr>
          <a:xfrm>
            <a:off x="11551320" y="5156942"/>
            <a:ext cx="536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Заключено концессионных соглашений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80889-7256-F625-103C-2FD0AAC3CEC9}"/>
              </a:ext>
            </a:extLst>
          </p:cNvPr>
          <p:cNvSpPr txBox="1"/>
          <p:nvPr/>
        </p:nvSpPr>
        <p:spPr>
          <a:xfrm>
            <a:off x="11502398" y="3732240"/>
            <a:ext cx="550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Планируемые даты ввода Объектов в эксплуатацию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5EB60-89BF-7C03-9F2E-5F13D4B74563}"/>
              </a:ext>
            </a:extLst>
          </p:cNvPr>
          <p:cNvSpPr txBox="1"/>
          <p:nvPr/>
        </p:nvSpPr>
        <p:spPr>
          <a:xfrm>
            <a:off x="11551320" y="2248156"/>
            <a:ext cx="418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Сроки реализации проектов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66D75-1B77-FA5B-C1DB-81390C7CBBD3}"/>
              </a:ext>
            </a:extLst>
          </p:cNvPr>
          <p:cNvSpPr txBox="1"/>
          <p:nvPr/>
        </p:nvSpPr>
        <p:spPr>
          <a:xfrm>
            <a:off x="2714237" y="3883238"/>
            <a:ext cx="431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Мощность объектов </a:t>
            </a:r>
          </a:p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(чел. в час)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8C599-F780-46E5-0506-1CD80B418772}"/>
              </a:ext>
            </a:extLst>
          </p:cNvPr>
          <p:cNvSpPr txBox="1"/>
          <p:nvPr/>
        </p:nvSpPr>
        <p:spPr>
          <a:xfrm>
            <a:off x="2763160" y="5169458"/>
            <a:ext cx="571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Общий объем планируемых инвестиций в создание объектов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9A81AE-6B88-7F9A-BDE7-73A42A917495}"/>
              </a:ext>
            </a:extLst>
          </p:cNvPr>
          <p:cNvSpPr/>
          <p:nvPr/>
        </p:nvSpPr>
        <p:spPr>
          <a:xfrm>
            <a:off x="1785645" y="2328069"/>
            <a:ext cx="53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5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FB801-FEEF-AC1F-25C8-A34730CDE728}"/>
              </a:ext>
            </a:extLst>
          </p:cNvPr>
          <p:cNvSpPr txBox="1"/>
          <p:nvPr/>
        </p:nvSpPr>
        <p:spPr>
          <a:xfrm>
            <a:off x="2763159" y="2259168"/>
            <a:ext cx="63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Общее количество объектов, создаваемых с применением механизмов ГЧП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1FB231-015D-C5A5-E4C5-BE95A047DE13}"/>
              </a:ext>
            </a:extLst>
          </p:cNvPr>
          <p:cNvSpPr/>
          <p:nvPr/>
        </p:nvSpPr>
        <p:spPr>
          <a:xfrm>
            <a:off x="7818120" y="2309712"/>
            <a:ext cx="337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2022-2035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FB362F-0870-4499-E212-7DA232183D7C}"/>
              </a:ext>
            </a:extLst>
          </p:cNvPr>
          <p:cNvSpPr/>
          <p:nvPr/>
        </p:nvSpPr>
        <p:spPr>
          <a:xfrm>
            <a:off x="1254088" y="3814861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440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AE4669-0762-8CFE-32BD-24393D605901}"/>
              </a:ext>
            </a:extLst>
          </p:cNvPr>
          <p:cNvSpPr/>
          <p:nvPr/>
        </p:nvSpPr>
        <p:spPr>
          <a:xfrm>
            <a:off x="1474172" y="4976151"/>
            <a:ext cx="973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1,2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214A21-000F-95DA-BDEE-0613ED5F4D17}"/>
              </a:ext>
            </a:extLst>
          </p:cNvPr>
          <p:cNvSpPr/>
          <p:nvPr/>
        </p:nvSpPr>
        <p:spPr>
          <a:xfrm>
            <a:off x="10622492" y="5136774"/>
            <a:ext cx="566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4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E9B253-38AF-F4E2-E8F7-1B3552194D7B}"/>
              </a:ext>
            </a:extLst>
          </p:cNvPr>
          <p:cNvSpPr/>
          <p:nvPr/>
        </p:nvSpPr>
        <p:spPr>
          <a:xfrm>
            <a:off x="7818120" y="3728794"/>
            <a:ext cx="332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2025-2026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E0A00F-0806-6465-23F3-33ED8131771E}"/>
              </a:ext>
            </a:extLst>
          </p:cNvPr>
          <p:cNvSpPr/>
          <p:nvPr/>
        </p:nvSpPr>
        <p:spPr>
          <a:xfrm>
            <a:off x="972061" y="5704693"/>
            <a:ext cx="151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Млрд руб.</a:t>
            </a:r>
            <a:endParaRPr lang="ru-RU" sz="18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9" name="Google Shape;68;p5" descr="preencoded.png">
            <a:extLst>
              <a:ext uri="{FF2B5EF4-FFF2-40B4-BE49-F238E27FC236}">
                <a16:creationId xmlns:a16="http://schemas.microsoft.com/office/drawing/2014/main" id="{079255E6-3FE8-C318-0399-7FEAE45E20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2371" y="6431014"/>
            <a:ext cx="1191538" cy="1147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753343F-CAD3-3547-67FA-70C219DC8E0A}"/>
              </a:ext>
            </a:extLst>
          </p:cNvPr>
          <p:cNvSpPr/>
          <p:nvPr/>
        </p:nvSpPr>
        <p:spPr>
          <a:xfrm>
            <a:off x="1003660" y="6602746"/>
            <a:ext cx="931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Заключены в 2022 году соглашения по объектам: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1E3265D-9917-96B3-5D01-2F0435AA7C3E}"/>
              </a:ext>
            </a:extLst>
          </p:cNvPr>
          <p:cNvSpPr/>
          <p:nvPr/>
        </p:nvSpPr>
        <p:spPr>
          <a:xfrm>
            <a:off x="1003660" y="7399745"/>
            <a:ext cx="162806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Дворец боевых искусств в микрорайоне 30А г. Сургута. </a:t>
            </a: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65 чел. в час. </a:t>
            </a:r>
          </a:p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Спортивный комплекс с универсальным игровым залом в микрорайоне 30А г. Сургута </a:t>
            </a: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90 чел. в час. </a:t>
            </a:r>
          </a:p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Спортивный комплекс с универсальным игровым залом в микрорайоне </a:t>
            </a:r>
            <a:r>
              <a:rPr lang="ru-RU" sz="22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Хоззона</a:t>
            </a: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г. Сургута </a:t>
            </a: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115 чел. в час.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Спортивный комплекс с искусственным льдом в микрорайоне </a:t>
            </a:r>
            <a:r>
              <a:rPr lang="ru-RU" sz="22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Хоззона</a:t>
            </a: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г. Сургута </a:t>
            </a: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80 чел. в час. 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2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Спортивный комплекс с универсальным игровым залом в микрорайоне А г. Сургута </a:t>
            </a: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на 90 чел. в час.</a:t>
            </a:r>
          </a:p>
        </p:txBody>
      </p:sp>
      <p:pic>
        <p:nvPicPr>
          <p:cNvPr id="23" name="Google Shape;65;p5" descr="preencoded.png">
            <a:extLst>
              <a:ext uri="{FF2B5EF4-FFF2-40B4-BE49-F238E27FC236}">
                <a16:creationId xmlns:a16="http://schemas.microsoft.com/office/drawing/2014/main" id="{DD0CB677-89C7-A125-93C3-5ED3EA9317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3672" y="603003"/>
            <a:ext cx="962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ru-RU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72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EB8C-FD00-B005-2669-967E73EEA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4">
            <a:extLst>
              <a:ext uri="{FF2B5EF4-FFF2-40B4-BE49-F238E27FC236}">
                <a16:creationId xmlns:a16="http://schemas.microsoft.com/office/drawing/2014/main" id="{E6E9BBD9-C174-88F9-7B86-BF4C385D838B}"/>
              </a:ext>
            </a:extLst>
          </p:cNvPr>
          <p:cNvSpPr>
            <a:spLocks/>
          </p:cNvSpPr>
          <p:nvPr/>
        </p:nvSpPr>
        <p:spPr>
          <a:xfrm>
            <a:off x="734520" y="5925924"/>
            <a:ext cx="16665225" cy="4032411"/>
          </a:xfrm>
          <a:prstGeom prst="roundRect">
            <a:avLst>
              <a:gd name="adj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комплексного межмуниципального полигона ТКО для городов Нефтеюганск, Пыть-Ях, поселений Нефтеюганского района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 </a:t>
            </a:r>
          </a:p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комплексного межмуниципального полигона ТКО для городов Нижневартовск, Мегион, поселений Нижневартовского района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 </a:t>
            </a:r>
          </a:p>
          <a:p>
            <a:pPr marL="324000" indent="-342900">
              <a:buClr>
                <a:srgbClr val="0092FF"/>
              </a:buClr>
              <a:buSzPct val="110000"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комплексного межмуниципального полигона ТКО для города Ханты-Мансийск, поселений Ханты-Мансийского района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комплексного межмуниципального полигона ТКО для городов Сургут, Когалым, поселений Сургутского района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 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Белоярского </a:t>
            </a:r>
            <a:r>
              <a:rPr lang="ru-RU" sz="2000" b="1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межпоселенческий</a:t>
            </a: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полигона ТКО в Белоярском районе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.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омплексного межмуниципального полигона твердых коммунальных отходов для пгт. Игрим, поселений Березовского и Октябрьского районов</a:t>
            </a:r>
          </a:p>
          <a:p>
            <a:pPr marL="324000" indent="-342900">
              <a:buClr>
                <a:srgbClr val="0092FF"/>
              </a:buClr>
              <a:buSzPct val="110000"/>
              <a:buFontTx/>
              <a:buAutoNum type="arabicPeriod"/>
            </a:pPr>
            <a:r>
              <a:rPr lang="ru-RU" sz="2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Создание и эксплуатация комплексного межмуниципального полигона твердых коммунальных отходов для города Нягани, поселений Октябрьского района Ханты-Мансийского автономного округа – Югры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BFFB38-DB18-1F70-50BC-8158260993D0}"/>
              </a:ext>
            </a:extLst>
          </p:cNvPr>
          <p:cNvSpPr/>
          <p:nvPr/>
        </p:nvSpPr>
        <p:spPr>
          <a:xfrm>
            <a:off x="780425" y="328665"/>
            <a:ext cx="12464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ОБЩАЯ ИНФОРМАЦИЯ</a:t>
            </a:r>
          </a:p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ru-RU" sz="3600" b="1" kern="100" cap="all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 РЕАЛИЗУЕМЫХ ПРОЕКТАХ В СФЕРЕ ЭКОЛОГИИ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A9EB9-C9FF-96CA-C0E0-986C8FC2740D}"/>
              </a:ext>
            </a:extLst>
          </p:cNvPr>
          <p:cNvSpPr txBox="1"/>
          <p:nvPr/>
        </p:nvSpPr>
        <p:spPr>
          <a:xfrm>
            <a:off x="11457955" y="4501222"/>
            <a:ext cx="536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Заключено концессионных соглашений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937CB-69B2-96EE-4EDE-BED1DE2115B1}"/>
              </a:ext>
            </a:extLst>
          </p:cNvPr>
          <p:cNvSpPr txBox="1"/>
          <p:nvPr/>
        </p:nvSpPr>
        <p:spPr>
          <a:xfrm>
            <a:off x="11409033" y="3076520"/>
            <a:ext cx="550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Планируемые даты ввода Объектов в эксплуатацию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6CE9-DB55-3FAF-EA35-3AD7627ED9BB}"/>
              </a:ext>
            </a:extLst>
          </p:cNvPr>
          <p:cNvSpPr txBox="1"/>
          <p:nvPr/>
        </p:nvSpPr>
        <p:spPr>
          <a:xfrm>
            <a:off x="11457955" y="1592436"/>
            <a:ext cx="418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Сроки реализации проектов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5841D-5198-5C34-3E05-BA84D8BCE597}"/>
              </a:ext>
            </a:extLst>
          </p:cNvPr>
          <p:cNvSpPr txBox="1"/>
          <p:nvPr/>
        </p:nvSpPr>
        <p:spPr>
          <a:xfrm>
            <a:off x="2620872" y="3227518"/>
            <a:ext cx="431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Мощность объектов </a:t>
            </a:r>
          </a:p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(</a:t>
            </a:r>
            <a:r>
              <a:rPr lang="ru-RU" sz="2400" dirty="0" err="1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тыс</a:t>
            </a: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 тонн / год)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56FAA-EBC4-550E-50FC-C59A4E8CC48B}"/>
              </a:ext>
            </a:extLst>
          </p:cNvPr>
          <p:cNvSpPr txBox="1"/>
          <p:nvPr/>
        </p:nvSpPr>
        <p:spPr>
          <a:xfrm>
            <a:off x="2669795" y="4513738"/>
            <a:ext cx="571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Общий объем планируемых инвестиций в создание объектов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23102A-E214-9054-9A90-B232A14AC20F}"/>
              </a:ext>
            </a:extLst>
          </p:cNvPr>
          <p:cNvSpPr/>
          <p:nvPr/>
        </p:nvSpPr>
        <p:spPr>
          <a:xfrm>
            <a:off x="1714723" y="1672349"/>
            <a:ext cx="513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7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A2B00-9D63-89C9-93CA-96CE07E95266}"/>
              </a:ext>
            </a:extLst>
          </p:cNvPr>
          <p:cNvSpPr txBox="1"/>
          <p:nvPr/>
        </p:nvSpPr>
        <p:spPr>
          <a:xfrm>
            <a:off x="2669794" y="1603448"/>
            <a:ext cx="63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Общее количество объектов, создаваемых с применением механизмов ГЧП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082CBE-8D76-B746-4748-A3526AC7D878}"/>
              </a:ext>
            </a:extLst>
          </p:cNvPr>
          <p:cNvSpPr/>
          <p:nvPr/>
        </p:nvSpPr>
        <p:spPr>
          <a:xfrm>
            <a:off x="7724755" y="1653992"/>
            <a:ext cx="337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</a:t>
            </a:r>
            <a:r>
              <a:rPr lang="en-US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17</a:t>
            </a:r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-20</a:t>
            </a:r>
            <a:r>
              <a:rPr lang="en-US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48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6F1136-40FA-B191-A151-752768C4F882}"/>
              </a:ext>
            </a:extLst>
          </p:cNvPr>
          <p:cNvSpPr/>
          <p:nvPr/>
        </p:nvSpPr>
        <p:spPr>
          <a:xfrm>
            <a:off x="1175150" y="3159141"/>
            <a:ext cx="110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600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EF0609-E8B9-D05E-A08F-62C938213A50}"/>
              </a:ext>
            </a:extLst>
          </p:cNvPr>
          <p:cNvSpPr/>
          <p:nvPr/>
        </p:nvSpPr>
        <p:spPr>
          <a:xfrm>
            <a:off x="1021734" y="4320431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1</a:t>
            </a:r>
            <a:r>
              <a:rPr lang="en-US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3</a:t>
            </a:r>
            <a:r>
              <a:rPr lang="ru-RU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,</a:t>
            </a:r>
            <a:r>
              <a:rPr lang="en-US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5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A261D3-6B2F-397D-5B0F-C77065F2F557}"/>
              </a:ext>
            </a:extLst>
          </p:cNvPr>
          <p:cNvSpPr/>
          <p:nvPr/>
        </p:nvSpPr>
        <p:spPr>
          <a:xfrm>
            <a:off x="10582026" y="4481054"/>
            <a:ext cx="51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7</a:t>
            </a:r>
            <a:endParaRPr lang="ru-RU" sz="44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D301EE-EC85-4C09-23E3-57B56D1CF2E7}"/>
              </a:ext>
            </a:extLst>
          </p:cNvPr>
          <p:cNvSpPr/>
          <p:nvPr/>
        </p:nvSpPr>
        <p:spPr>
          <a:xfrm>
            <a:off x="7724755" y="3073074"/>
            <a:ext cx="332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2027 - 2028</a:t>
            </a:r>
            <a:endParaRPr lang="ru-RU" sz="36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6875A4-B188-F156-3E90-4753A1C32AEB}"/>
              </a:ext>
            </a:extLst>
          </p:cNvPr>
          <p:cNvSpPr/>
          <p:nvPr/>
        </p:nvSpPr>
        <p:spPr>
          <a:xfrm>
            <a:off x="878696" y="5048973"/>
            <a:ext cx="151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100" cap="all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Млрд руб.</a:t>
            </a:r>
            <a:endParaRPr lang="ru-RU" sz="1800" dirty="0">
              <a:solidFill>
                <a:srgbClr val="0092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9" name="Google Shape;68;p5" descr="preencoded.png">
            <a:extLst>
              <a:ext uri="{FF2B5EF4-FFF2-40B4-BE49-F238E27FC236}">
                <a16:creationId xmlns:a16="http://schemas.microsoft.com/office/drawing/2014/main" id="{3F862348-9198-F56C-813E-4D323EFF6F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2371" y="6431014"/>
            <a:ext cx="1191538" cy="1147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C3C4CB3-B331-0719-C984-B0CBB8504910}"/>
              </a:ext>
            </a:extLst>
          </p:cNvPr>
          <p:cNvSpPr/>
          <p:nvPr/>
        </p:nvSpPr>
        <p:spPr>
          <a:xfrm>
            <a:off x="780425" y="5455817"/>
            <a:ext cx="10695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Open Sans" panose="020B0606030504020204" pitchFamily="34" charset="0"/>
              </a:rPr>
              <a:t>Заключены в 2017 - 2023 годах соглашения по объектам:</a:t>
            </a:r>
          </a:p>
        </p:txBody>
      </p:sp>
      <p:pic>
        <p:nvPicPr>
          <p:cNvPr id="23" name="Google Shape;65;p5" descr="preencoded.png">
            <a:extLst>
              <a:ext uri="{FF2B5EF4-FFF2-40B4-BE49-F238E27FC236}">
                <a16:creationId xmlns:a16="http://schemas.microsoft.com/office/drawing/2014/main" id="{B8146B76-27AB-6F43-B251-1AD6C1025A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4460" y="478575"/>
            <a:ext cx="962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59;p10">
            <a:extLst>
              <a:ext uri="{FF2B5EF4-FFF2-40B4-BE49-F238E27FC236}">
                <a16:creationId xmlns:a16="http://schemas.microsoft.com/office/drawing/2014/main" id="{7C06BB86-D0D1-838C-8429-05D64D2BCAC2}"/>
              </a:ext>
            </a:extLst>
          </p:cNvPr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ru-RU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1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55EEF-4AE5-4697-AFC8-CF104C4B289C}"/>
              </a:ext>
            </a:extLst>
          </p:cNvPr>
          <p:cNvSpPr txBox="1"/>
          <p:nvPr/>
        </p:nvSpPr>
        <p:spPr>
          <a:xfrm>
            <a:off x="868583" y="857714"/>
            <a:ext cx="1229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Механизмы ГЧП – ключ</a:t>
            </a:r>
          </a:p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к стимулированию развития экономики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60883-7342-8F3F-E4CE-FFCC56B80AFE}"/>
              </a:ext>
            </a:extLst>
          </p:cNvPr>
          <p:cNvSpPr txBox="1"/>
          <p:nvPr/>
        </p:nvSpPr>
        <p:spPr>
          <a:xfrm>
            <a:off x="1139042" y="5573306"/>
            <a:ext cx="4923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Ускорение темпов обновления основных фондов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5AAC0-DB3B-9961-974D-9522EF2E6BF5}"/>
              </a:ext>
            </a:extLst>
          </p:cNvPr>
          <p:cNvSpPr txBox="1"/>
          <p:nvPr/>
        </p:nvSpPr>
        <p:spPr>
          <a:xfrm>
            <a:off x="1139042" y="7245437"/>
            <a:ext cx="5787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D6A"/>
                </a:solidFill>
                <a:effectLst/>
                <a:latin typeface="Inter" panose="020B0604020202020204" charset="0"/>
                <a:ea typeface="Inter" panose="020B0604020202020204" charset="0"/>
              </a:rPr>
              <a:t>Стабильное и системное развитие за счет гарантированной деятельности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54C5A-7CC3-C762-1B53-05CBB429C57D}"/>
              </a:ext>
            </a:extLst>
          </p:cNvPr>
          <p:cNvSpPr txBox="1"/>
          <p:nvPr/>
        </p:nvSpPr>
        <p:spPr>
          <a:xfrm>
            <a:off x="1139043" y="3901053"/>
            <a:ext cx="6050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Интенсивное развитие инфраструктуры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BC0B5E-BB52-E688-CC65-DBF09089C880}"/>
              </a:ext>
            </a:extLst>
          </p:cNvPr>
          <p:cNvSpPr txBox="1"/>
          <p:nvPr/>
        </p:nvSpPr>
        <p:spPr>
          <a:xfrm>
            <a:off x="8459918" y="5289641"/>
            <a:ext cx="8546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Улучшение качественных характеристик за счет инноваций, стимулов и компетенций партнеров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AD9B1A-781A-F6E3-F9FD-0F0392C1621E}"/>
              </a:ext>
            </a:extLst>
          </p:cNvPr>
          <p:cNvSpPr txBox="1"/>
          <p:nvPr/>
        </p:nvSpPr>
        <p:spPr>
          <a:xfrm>
            <a:off x="8459917" y="6783772"/>
            <a:ext cx="7731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Рост качества оказываемых услуг населению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C328B4-94CF-6A3D-DA10-A05035EF8225}"/>
              </a:ext>
            </a:extLst>
          </p:cNvPr>
          <p:cNvSpPr txBox="1"/>
          <p:nvPr/>
        </p:nvSpPr>
        <p:spPr>
          <a:xfrm>
            <a:off x="8459917" y="7732681"/>
            <a:ext cx="64000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Снижение бюджетной нагрузки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CF205D-ADFD-103A-1784-12FC5C5C125B}"/>
              </a:ext>
            </a:extLst>
          </p:cNvPr>
          <p:cNvSpPr txBox="1"/>
          <p:nvPr/>
        </p:nvSpPr>
        <p:spPr>
          <a:xfrm>
            <a:off x="844714" y="2521806"/>
            <a:ext cx="5734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</a:rPr>
              <a:t>Выгоды для экономики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6C0B74-9B0B-FB5E-FE4C-8ED45DDE0B44}"/>
              </a:ext>
            </a:extLst>
          </p:cNvPr>
          <p:cNvSpPr txBox="1"/>
          <p:nvPr/>
        </p:nvSpPr>
        <p:spPr>
          <a:xfrm>
            <a:off x="8459917" y="4003980"/>
            <a:ext cx="781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Широкий доступ к рынкам частного капитала</a:t>
            </a:r>
          </a:p>
        </p:txBody>
      </p:sp>
      <p:pic>
        <p:nvPicPr>
          <p:cNvPr id="40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994301" y="3901053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994301" y="5428157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994301" y="7149229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8246143" y="3901053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8246143" y="5299942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8246143" y="6783772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15;p8" descr="preencoded.png"/>
          <p:cNvPicPr preferRelativeResize="0"/>
          <p:nvPr/>
        </p:nvPicPr>
        <p:blipFill rotWithShape="1">
          <a:blip r:embed="rId2">
            <a:alphaModFix/>
          </a:blip>
          <a:srcRect r="98388" b="78021"/>
          <a:stretch/>
        </p:blipFill>
        <p:spPr>
          <a:xfrm>
            <a:off x="8246143" y="7669850"/>
            <a:ext cx="241742" cy="19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6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6778" y="8139387"/>
            <a:ext cx="1817130" cy="214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64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65320" y="950446"/>
            <a:ext cx="1114811" cy="12307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14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50;p10" descr="preencoded.png"/>
          <p:cNvPicPr preferRelativeResize="0"/>
          <p:nvPr/>
        </p:nvPicPr>
        <p:blipFill rotWithShape="1">
          <a:blip r:embed="rId2">
            <a:alphaModFix/>
          </a:blip>
          <a:srcRect t="33368" r="1316"/>
          <a:stretch/>
        </p:blipFill>
        <p:spPr>
          <a:xfrm>
            <a:off x="7764934" y="2677144"/>
            <a:ext cx="8507835" cy="664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88E444-BBC8-41B2-89F9-700B23E294D9}"/>
              </a:ext>
            </a:extLst>
          </p:cNvPr>
          <p:cNvSpPr txBox="1"/>
          <p:nvPr/>
        </p:nvSpPr>
        <p:spPr>
          <a:xfrm>
            <a:off x="7764934" y="3241188"/>
            <a:ext cx="6835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buClr>
                <a:srgbClr val="00B050"/>
              </a:buClr>
            </a:pPr>
            <a:r>
              <a:rPr lang="ru-RU" sz="2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СОКРАЩЕНИЕ ИЗДЕРЖЕК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542E7-5770-2C0C-D05A-B5EDF3ECF1DC}"/>
              </a:ext>
            </a:extLst>
          </p:cNvPr>
          <p:cNvSpPr txBox="1"/>
          <p:nvPr/>
        </p:nvSpPr>
        <p:spPr>
          <a:xfrm>
            <a:off x="7764934" y="7765524"/>
            <a:ext cx="86853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РОСТ НАДЕЖНОСТИ ГОСУДАРСТВЕННЫХ ИНВЕСТИЦИЙ И ПОВЫШЕНИЕ ВЕРОЯТНОСТИ ПОЛУЧЕНИЯ ОЖИДАЕМОГО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839B6-095C-AFBE-60C2-3F8010E47C15}"/>
              </a:ext>
            </a:extLst>
          </p:cNvPr>
          <p:cNvSpPr txBox="1"/>
          <p:nvPr/>
        </p:nvSpPr>
        <p:spPr>
          <a:xfrm>
            <a:off x="7764934" y="4487480"/>
            <a:ext cx="8330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СНИЖЕНИЕ БЮДЖЕТНЫХ И ПРОЧИХ РИСКОВ ЗА СЧЕТ РАЗДЕЛЕНИЯ РИСКОВ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C92FC-B720-6CAF-0562-75EA37AEAE6E}"/>
              </a:ext>
            </a:extLst>
          </p:cNvPr>
          <p:cNvSpPr txBox="1"/>
          <p:nvPr/>
        </p:nvSpPr>
        <p:spPr>
          <a:xfrm>
            <a:off x="7764933" y="6280390"/>
            <a:ext cx="68352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ДОСТУП К АЛЬТЕРНАТИВНЫМ ИСТОЧНИКАМ КАПИТАЛА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55EEF-4AE5-4697-AFC8-CF104C4B289C}"/>
              </a:ext>
            </a:extLst>
          </p:cNvPr>
          <p:cNvSpPr txBox="1"/>
          <p:nvPr/>
        </p:nvSpPr>
        <p:spPr>
          <a:xfrm>
            <a:off x="868583" y="857714"/>
            <a:ext cx="1229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Механизмы ГЧП – ключ</a:t>
            </a:r>
          </a:p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к стимулированию развития экономики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F205D-ADFD-103A-1784-12FC5C5C125B}"/>
              </a:ext>
            </a:extLst>
          </p:cNvPr>
          <p:cNvSpPr txBox="1"/>
          <p:nvPr/>
        </p:nvSpPr>
        <p:spPr>
          <a:xfrm>
            <a:off x="844714" y="2521806"/>
            <a:ext cx="5734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</a:rPr>
              <a:t>Выгоды для государства</a:t>
            </a:r>
          </a:p>
        </p:txBody>
      </p:sp>
      <p:pic>
        <p:nvPicPr>
          <p:cNvPr id="14" name="Google Shape;68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1957" y="596832"/>
            <a:ext cx="1191538" cy="11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9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246" y="7767396"/>
            <a:ext cx="2038380" cy="251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6779220" y="3208291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7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6779220" y="4670026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6779220" y="6462936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6779220" y="8163514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0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4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-85498"/>
            <a:ext cx="18288000" cy="1036932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0977862" y="4310408"/>
            <a:ext cx="6117715" cy="3886468"/>
          </a:xfrm>
          <a:prstGeom prst="round2DiagRect">
            <a:avLst/>
          </a:prstGeom>
          <a:solidFill>
            <a:srgbClr val="FA8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074DC-D9CE-7A15-4F09-63BE287EC6B8}"/>
              </a:ext>
            </a:extLst>
          </p:cNvPr>
          <p:cNvSpPr txBox="1"/>
          <p:nvPr/>
        </p:nvSpPr>
        <p:spPr>
          <a:xfrm>
            <a:off x="2035194" y="4502802"/>
            <a:ext cx="6720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ЗАЩИЩЕННОСТЬ ИНВЕСТИЦИЙ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51B62-F4E4-E708-48A9-85C63F91214D}"/>
              </a:ext>
            </a:extLst>
          </p:cNvPr>
          <p:cNvSpPr txBox="1"/>
          <p:nvPr/>
        </p:nvSpPr>
        <p:spPr>
          <a:xfrm>
            <a:off x="2060895" y="5814689"/>
            <a:ext cx="4354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ГАРАНТИРОВАННАЯ РЕНТАБЕЛЬНОСТЬ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84118-FEA0-21D4-459A-AA051B579FCF}"/>
              </a:ext>
            </a:extLst>
          </p:cNvPr>
          <p:cNvSpPr txBox="1"/>
          <p:nvPr/>
        </p:nvSpPr>
        <p:spPr>
          <a:xfrm>
            <a:off x="2060896" y="7402266"/>
            <a:ext cx="7873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ПРИНЦИП АВТОНОМНОСТИ</a:t>
            </a:r>
          </a:p>
          <a:p>
            <a:pPr>
              <a:buClr>
                <a:srgbClr val="00B050"/>
              </a:buClr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В ПРИНЯТИИ ОПЕРАТИВНЫХ РЕШЕНИЙ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CB225-7804-01C3-80DA-FB09C9BBD677}"/>
              </a:ext>
            </a:extLst>
          </p:cNvPr>
          <p:cNvSpPr txBox="1"/>
          <p:nvPr/>
        </p:nvSpPr>
        <p:spPr>
          <a:xfrm>
            <a:off x="12447377" y="5170008"/>
            <a:ext cx="464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ВРЕМЯ</a:t>
            </a:r>
          </a:p>
          <a:p>
            <a:r>
              <a:rPr lang="ru-RU" sz="28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НЕВОЗОБНОВЛЯЕМЫЙ </a:t>
            </a:r>
          </a:p>
          <a:p>
            <a:r>
              <a:rPr lang="ru-RU" sz="54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РЕСУРС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1C059-3188-F56A-B05D-42DB04C3EE97}"/>
              </a:ext>
            </a:extLst>
          </p:cNvPr>
          <p:cNvSpPr txBox="1"/>
          <p:nvPr/>
        </p:nvSpPr>
        <p:spPr>
          <a:xfrm>
            <a:off x="11404184" y="4407390"/>
            <a:ext cx="10431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  <a:endParaRPr lang="ru-RU" sz="239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A55EEF-4AE5-4697-AFC8-CF104C4B289C}"/>
              </a:ext>
            </a:extLst>
          </p:cNvPr>
          <p:cNvSpPr txBox="1"/>
          <p:nvPr/>
        </p:nvSpPr>
        <p:spPr>
          <a:xfrm>
            <a:off x="868583" y="857714"/>
            <a:ext cx="1229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Механизмы ГЧП – ключ</a:t>
            </a:r>
          </a:p>
          <a:p>
            <a:r>
              <a:rPr lang="ru-RU" sz="40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 стимулированию развития экономики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F205D-ADFD-103A-1784-12FC5C5C125B}"/>
              </a:ext>
            </a:extLst>
          </p:cNvPr>
          <p:cNvSpPr txBox="1"/>
          <p:nvPr/>
        </p:nvSpPr>
        <p:spPr>
          <a:xfrm>
            <a:off x="844714" y="2521806"/>
            <a:ext cx="5734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0C9FE"/>
                </a:solidFill>
                <a:latin typeface="Inter" panose="020B0604020202020204" charset="0"/>
                <a:ea typeface="Inter" panose="020B0604020202020204" charset="0"/>
              </a:rPr>
              <a:t>Выгоды </a:t>
            </a:r>
            <a:r>
              <a:rPr lang="ru-RU" sz="3200" b="1">
                <a:solidFill>
                  <a:srgbClr val="90C9FE"/>
                </a:solidFill>
                <a:latin typeface="Inter" panose="020B0604020202020204" charset="0"/>
                <a:ea typeface="Inter" panose="020B0604020202020204" charset="0"/>
              </a:rPr>
              <a:t>для бизнеса</a:t>
            </a:r>
            <a:endParaRPr lang="ru-RU" sz="3200" b="1" dirty="0">
              <a:solidFill>
                <a:srgbClr val="90C9FE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8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31354" y="4469905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9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31353" y="5978253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1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72649" y="7636083"/>
            <a:ext cx="459717" cy="589013"/>
          </a:xfrm>
          <a:prstGeom prst="chevron">
            <a:avLst/>
          </a:prstGeom>
          <a:solidFill>
            <a:srgbClr val="90C9F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95577" y="3733091"/>
            <a:ext cx="577317" cy="577317"/>
          </a:xfrm>
          <a:prstGeom prst="rect">
            <a:avLst/>
          </a:prstGeom>
          <a:solidFill>
            <a:srgbClr val="FA8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6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-82328"/>
            <a:ext cx="18288000" cy="1036932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1197967" y="3765484"/>
            <a:ext cx="2499902" cy="4421352"/>
          </a:xfrm>
          <a:prstGeom prst="round2Diag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1729216" y="4032926"/>
            <a:ext cx="5322569" cy="38864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5574" y="2661919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05574" y="3823587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5574" y="4985255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5574" y="6146923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05574" y="7308591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05574" y="8470261"/>
            <a:ext cx="5217190" cy="8782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0683A-89F4-99E1-F361-9EC84BDD4033}"/>
              </a:ext>
            </a:extLst>
          </p:cNvPr>
          <p:cNvSpPr txBox="1"/>
          <p:nvPr/>
        </p:nvSpPr>
        <p:spPr>
          <a:xfrm>
            <a:off x="1060270" y="4248289"/>
            <a:ext cx="28282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115-ФЗ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224-ФЗ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44-ФЗ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Квази ГЧП (69-ФЗ)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F39907-82B6-4959-B1D0-74C4B0A145D4}"/>
              </a:ext>
            </a:extLst>
          </p:cNvPr>
          <p:cNvSpPr/>
          <p:nvPr/>
        </p:nvSpPr>
        <p:spPr>
          <a:xfrm rot="5400000">
            <a:off x="7282171" y="726821"/>
            <a:ext cx="663995" cy="48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Потребность в объекте</a:t>
            </a:r>
          </a:p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(ГП, МП, ФЗ)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E84E37-AEE3-4681-B89C-150A866A253C}"/>
              </a:ext>
            </a:extLst>
          </p:cNvPr>
          <p:cNvSpPr/>
          <p:nvPr/>
        </p:nvSpPr>
        <p:spPr>
          <a:xfrm rot="5400000">
            <a:off x="7370285" y="1864526"/>
            <a:ext cx="663995" cy="48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Возможность</a:t>
            </a:r>
          </a:p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частной собственности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5B246E-A079-4AFC-89EB-0707081E354D}"/>
              </a:ext>
            </a:extLst>
          </p:cNvPr>
          <p:cNvSpPr/>
          <p:nvPr/>
        </p:nvSpPr>
        <p:spPr>
          <a:xfrm rot="5400000">
            <a:off x="7392849" y="2846528"/>
            <a:ext cx="680432" cy="521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Бюджетная эффективность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2B11E5-C9CD-45A1-8715-3F43F9ED520A}"/>
              </a:ext>
            </a:extLst>
          </p:cNvPr>
          <p:cNvSpPr/>
          <p:nvPr/>
        </p:nvSpPr>
        <p:spPr>
          <a:xfrm rot="5400000">
            <a:off x="7401068" y="4147215"/>
            <a:ext cx="663995" cy="48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Потребность в объекте</a:t>
            </a:r>
          </a:p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за горизонтом проекта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ED452E-05C5-4995-B76C-F034A0758800}"/>
              </a:ext>
            </a:extLst>
          </p:cNvPr>
          <p:cNvSpPr/>
          <p:nvPr/>
        </p:nvSpPr>
        <p:spPr>
          <a:xfrm rot="5400000">
            <a:off x="7303785" y="5258929"/>
            <a:ext cx="687111" cy="5045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Необходимость совмещения</a:t>
            </a:r>
          </a:p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нескольких соглашений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78FBE87-361C-4EB5-A937-528D66FB716C}"/>
              </a:ext>
            </a:extLst>
          </p:cNvPr>
          <p:cNvSpPr/>
          <p:nvPr/>
        </p:nvSpPr>
        <p:spPr>
          <a:xfrm rot="5400000">
            <a:off x="7403583" y="6777037"/>
            <a:ext cx="658964" cy="426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ts val="2100"/>
              </a:lnSpc>
            </a:pPr>
            <a:r>
              <a:rPr lang="ru-RU" sz="22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Частная инициатива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E0A76D-98A5-421B-8409-A617C8A0330C}"/>
              </a:ext>
            </a:extLst>
          </p:cNvPr>
          <p:cNvSpPr txBox="1"/>
          <p:nvPr/>
        </p:nvSpPr>
        <p:spPr>
          <a:xfrm>
            <a:off x="13042846" y="5112468"/>
            <a:ext cx="4269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</a:rPr>
              <a:t>ГОСЗАКАЗ </a:t>
            </a:r>
          </a:p>
          <a:p>
            <a:r>
              <a:rPr lang="ru-RU" sz="4000" b="1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</a:rPr>
              <a:t>НЕЛЬЗЯ</a:t>
            </a:r>
          </a:p>
          <a:p>
            <a:r>
              <a:rPr lang="ru-RU" sz="4000" b="1" dirty="0">
                <a:solidFill>
                  <a:srgbClr val="0092FF"/>
                </a:solidFill>
                <a:latin typeface="Inter" panose="020B0604020202020204" charset="0"/>
                <a:ea typeface="Inter" panose="020B0604020202020204" charset="0"/>
              </a:rPr>
              <a:t>КОНЦЕССИЮ</a:t>
            </a:r>
          </a:p>
        </p:txBody>
      </p:sp>
      <p:sp>
        <p:nvSpPr>
          <p:cNvPr id="27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3936696" y="5451671"/>
            <a:ext cx="737331" cy="944706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55EEF-4AE5-4697-AFC8-CF104C4B289C}"/>
              </a:ext>
            </a:extLst>
          </p:cNvPr>
          <p:cNvSpPr txBox="1"/>
          <p:nvPr/>
        </p:nvSpPr>
        <p:spPr>
          <a:xfrm>
            <a:off x="868583" y="746854"/>
            <a:ext cx="1229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Механизмы ГЧП – ключ</a:t>
            </a:r>
          </a:p>
          <a:p>
            <a:r>
              <a:rPr lang="ru-RU" sz="40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к стимулированию развития экономики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A1C059-3188-F56A-B05D-42DB04C3EE97}"/>
              </a:ext>
            </a:extLst>
          </p:cNvPr>
          <p:cNvSpPr txBox="1"/>
          <p:nvPr/>
        </p:nvSpPr>
        <p:spPr>
          <a:xfrm>
            <a:off x="11999653" y="3995268"/>
            <a:ext cx="104319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0092FF"/>
                </a:solidFill>
                <a:latin typeface="Arial Rounded MT Bold" panose="020F0704030504030204" pitchFamily="34" charset="0"/>
              </a:rPr>
              <a:t>!</a:t>
            </a:r>
            <a:endParaRPr lang="ru-RU" sz="23900" dirty="0">
              <a:solidFill>
                <a:srgbClr val="0092FF"/>
              </a:solidFill>
            </a:endParaRPr>
          </a:p>
        </p:txBody>
      </p:sp>
      <p:sp>
        <p:nvSpPr>
          <p:cNvPr id="35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0632006" y="5503807"/>
            <a:ext cx="737331" cy="944706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051785" y="3455609"/>
            <a:ext cx="577317" cy="577317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6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5498"/>
            <a:ext cx="18288000" cy="1036932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492414" y="1607257"/>
            <a:ext cx="1931207" cy="2119991"/>
          </a:xfrm>
          <a:prstGeom prst="round2DiagRect">
            <a:avLst/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141;p9"/>
          <p:cNvSpPr/>
          <p:nvPr/>
        </p:nvSpPr>
        <p:spPr>
          <a:xfrm>
            <a:off x="1178766" y="831565"/>
            <a:ext cx="6400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89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Inter SemiBold"/>
              <a:buNone/>
            </a:pPr>
            <a:r>
              <a:rPr lang="ru-RU" sz="42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ПРИНЦИПЫ ГЧП</a:t>
            </a:r>
            <a:endParaRPr sz="4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7328E-6E9B-980F-95D9-CCB44EF4C752}"/>
              </a:ext>
            </a:extLst>
          </p:cNvPr>
          <p:cNvSpPr txBox="1"/>
          <p:nvPr/>
        </p:nvSpPr>
        <p:spPr>
          <a:xfrm>
            <a:off x="2176805" y="2342280"/>
            <a:ext cx="591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МНОГООБРАЗИЕ ФОРМ РЕАЛИЗАЦИИ ГЧП-ПРОЕКТОВ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CC4DC-1670-1994-FA0C-E672AA955657}"/>
              </a:ext>
            </a:extLst>
          </p:cNvPr>
          <p:cNvSpPr txBox="1"/>
          <p:nvPr/>
        </p:nvSpPr>
        <p:spPr>
          <a:xfrm>
            <a:off x="2326341" y="4086053"/>
            <a:ext cx="35197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ГИБКОСТЬ РЕГУЛИРОВАНИЯ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FCF36-822D-18D7-1E8D-D1BF9FC1D59D}"/>
              </a:ext>
            </a:extLst>
          </p:cNvPr>
          <p:cNvSpPr txBox="1"/>
          <p:nvPr/>
        </p:nvSpPr>
        <p:spPr>
          <a:xfrm>
            <a:off x="2176805" y="5767881"/>
            <a:ext cx="3743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ОБЕСПЕЧЕНИЕ КОНКУРЕНЦИИ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6B522-39E3-3323-6DA3-BFBF10030F2F}"/>
              </a:ext>
            </a:extLst>
          </p:cNvPr>
          <p:cNvSpPr txBox="1"/>
          <p:nvPr/>
        </p:nvSpPr>
        <p:spPr>
          <a:xfrm>
            <a:off x="2286000" y="7572176"/>
            <a:ext cx="54716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>
                  <a:noFill/>
                </a:ln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СВОБОДА ЗАКЛЮЧЕНИЯ СОГЛАШЕНИЯ</a:t>
            </a:r>
          </a:p>
        </p:txBody>
      </p:sp>
      <p:pic>
        <p:nvPicPr>
          <p:cNvPr id="13" name="Google Shape;150;p10" descr="preencoded.png"/>
          <p:cNvPicPr preferRelativeResize="0"/>
          <p:nvPr/>
        </p:nvPicPr>
        <p:blipFill rotWithShape="1">
          <a:blip r:embed="rId2">
            <a:alphaModFix/>
          </a:blip>
          <a:srcRect t="33368" r="1316"/>
          <a:stretch/>
        </p:blipFill>
        <p:spPr>
          <a:xfrm>
            <a:off x="2164481" y="2164637"/>
            <a:ext cx="6160370" cy="664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78766" y="2695784"/>
            <a:ext cx="459717" cy="589013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78766" y="4157519"/>
            <a:ext cx="459717" cy="589013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6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78766" y="5950429"/>
            <a:ext cx="459717" cy="589013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7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178766" y="7651007"/>
            <a:ext cx="459717" cy="589013"/>
          </a:xfrm>
          <a:prstGeom prst="chevron">
            <a:avLst/>
          </a:prstGeom>
          <a:solidFill>
            <a:srgbClr val="0092F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351957" y="3727249"/>
            <a:ext cx="3140457" cy="4512771"/>
          </a:xfrm>
          <a:prstGeom prst="round2Diag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74640" y="8240021"/>
            <a:ext cx="577317" cy="577317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224">
            <a:extLst>
              <a:ext uri="{FF2B5EF4-FFF2-40B4-BE49-F238E27FC236}">
                <a16:creationId xmlns:a16="http://schemas.microsoft.com/office/drawing/2014/main" id="{843934AC-2EA8-1527-5434-A20419173014}"/>
              </a:ext>
            </a:extLst>
          </p:cNvPr>
          <p:cNvSpPr/>
          <p:nvPr/>
        </p:nvSpPr>
        <p:spPr>
          <a:xfrm>
            <a:off x="14646015" y="907959"/>
            <a:ext cx="1624003" cy="2388428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0CBE4-3586-9C84-04CE-2AD6360AA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9332" y="3820598"/>
            <a:ext cx="3894565" cy="3894565"/>
          </a:xfrm>
          <a:prstGeom prst="rect">
            <a:avLst/>
          </a:prstGeom>
        </p:spPr>
      </p:pic>
      <p:sp>
        <p:nvSpPr>
          <p:cNvPr id="21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8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-85498"/>
            <a:ext cx="18288000" cy="1036932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13109209" y="2167312"/>
            <a:ext cx="3140457" cy="6431512"/>
          </a:xfrm>
          <a:prstGeom prst="round2DiagRect">
            <a:avLst/>
          </a:prstGeom>
          <a:solidFill>
            <a:srgbClr val="FA8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Google Shape;150;p10" descr="preencoded.png"/>
          <p:cNvPicPr preferRelativeResize="0"/>
          <p:nvPr/>
        </p:nvPicPr>
        <p:blipFill rotWithShape="1">
          <a:blip r:embed="rId2">
            <a:alphaModFix/>
          </a:blip>
          <a:srcRect t="33368" r="1316"/>
          <a:stretch/>
        </p:blipFill>
        <p:spPr>
          <a:xfrm>
            <a:off x="2057936" y="2328487"/>
            <a:ext cx="6160370" cy="664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2AAC2-9EC5-9673-72AA-A21BB712C707}"/>
              </a:ext>
            </a:extLst>
          </p:cNvPr>
          <p:cNvSpPr txBox="1"/>
          <p:nvPr/>
        </p:nvSpPr>
        <p:spPr>
          <a:xfrm>
            <a:off x="906580" y="685617"/>
            <a:ext cx="13114553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ДОПОЛНИТЕЛЬНЫЕ ВОЗМОЖНОСТИ ГЧП</a:t>
            </a:r>
          </a:p>
          <a:p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для привлечения инвесторов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F1458-2052-03DE-4EE2-EDEB223EA88B}"/>
              </a:ext>
            </a:extLst>
          </p:cNvPr>
          <p:cNvSpPr txBox="1"/>
          <p:nvPr/>
        </p:nvSpPr>
        <p:spPr>
          <a:xfrm>
            <a:off x="2057936" y="2835448"/>
            <a:ext cx="6160370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УНИВЕРСАЛЬНЫЙ ИНСТРУМЕНТ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C2890-5580-093D-4681-B9259A5C1B08}"/>
              </a:ext>
            </a:extLst>
          </p:cNvPr>
          <p:cNvSpPr txBox="1"/>
          <p:nvPr/>
        </p:nvSpPr>
        <p:spPr>
          <a:xfrm>
            <a:off x="2057936" y="7539477"/>
            <a:ext cx="6240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ДОПОЛНИТЕЛЬНЫЕ 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ИСТОЧНИКИ ФИНАНСИРОВАНИЯ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622FB-9975-580D-D3BE-108380957D0E}"/>
              </a:ext>
            </a:extLst>
          </p:cNvPr>
          <p:cNvSpPr txBox="1"/>
          <p:nvPr/>
        </p:nvSpPr>
        <p:spPr>
          <a:xfrm>
            <a:off x="2057936" y="4390920"/>
            <a:ext cx="6160370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СКВОЗНОЙ МЕХАНИЗМ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E1BF9-1EC5-1EA6-C2C6-DB0F3BAF13A8}"/>
              </a:ext>
            </a:extLst>
          </p:cNvPr>
          <p:cNvSpPr txBox="1"/>
          <p:nvPr/>
        </p:nvSpPr>
        <p:spPr>
          <a:xfrm>
            <a:off x="2057936" y="5798323"/>
            <a:ext cx="4517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МАСШТАБИРОВАНИЕ 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РЕАЛИЗАЦИИ ПРОЕКТОВ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2330EF-573D-5A44-CD23-C7E72B02C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07940" y="3052392"/>
            <a:ext cx="4762469" cy="4762465"/>
          </a:xfrm>
          <a:prstGeom prst="rect">
            <a:avLst/>
          </a:prstGeom>
        </p:spPr>
      </p:pic>
      <p:sp>
        <p:nvSpPr>
          <p:cNvPr id="53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072221" y="2859634"/>
            <a:ext cx="459717" cy="589013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AB59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4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072221" y="4321369"/>
            <a:ext cx="459717" cy="589013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AB59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5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072221" y="6114279"/>
            <a:ext cx="459717" cy="589013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AB59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6" name="Стрелка: шеврон 17">
            <a:extLst>
              <a:ext uri="{FF2B5EF4-FFF2-40B4-BE49-F238E27FC236}">
                <a16:creationId xmlns:a16="http://schemas.microsoft.com/office/drawing/2014/main" id="{1BC2F169-09A0-487E-815B-A915FEA3024A}"/>
              </a:ext>
            </a:extLst>
          </p:cNvPr>
          <p:cNvSpPr/>
          <p:nvPr/>
        </p:nvSpPr>
        <p:spPr>
          <a:xfrm>
            <a:off x="1072221" y="7814857"/>
            <a:ext cx="459717" cy="589013"/>
          </a:xfrm>
          <a:prstGeom prst="chevron">
            <a:avLst/>
          </a:prstGeom>
          <a:solidFill>
            <a:srgbClr val="FA8D4A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AB59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531892" y="8598824"/>
            <a:ext cx="577317" cy="577317"/>
          </a:xfrm>
          <a:prstGeom prst="rect">
            <a:avLst/>
          </a:prstGeom>
          <a:solidFill>
            <a:srgbClr val="FA8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15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0" y="-85498"/>
            <a:ext cx="18288000" cy="1036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89049C5A-4A51-743E-B426-EAC563E6AD0F}"/>
              </a:ext>
            </a:extLst>
          </p:cNvPr>
          <p:cNvSpPr/>
          <p:nvPr/>
        </p:nvSpPr>
        <p:spPr>
          <a:xfrm rot="5400000">
            <a:off x="11353417" y="3216499"/>
            <a:ext cx="7133562" cy="4495324"/>
          </a:xfrm>
          <a:prstGeom prst="round2SameRect">
            <a:avLst>
              <a:gd name="adj1" fmla="val 4112"/>
              <a:gd name="adj2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8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A8039BA3-F264-F0BE-D2CF-E77333DF1240}"/>
              </a:ext>
            </a:extLst>
          </p:cNvPr>
          <p:cNvSpPr/>
          <p:nvPr/>
        </p:nvSpPr>
        <p:spPr>
          <a:xfrm>
            <a:off x="1127050" y="2684867"/>
            <a:ext cx="2786526" cy="1404885"/>
          </a:xfrm>
          <a:prstGeom prst="round2SameRect">
            <a:avLst>
              <a:gd name="adj1" fmla="val 10214"/>
              <a:gd name="adj2" fmla="val 0"/>
            </a:avLst>
          </a:prstGeom>
          <a:solidFill>
            <a:srgbClr val="FA8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3" name="Прямоугольник: скругленные верхние углы 10">
            <a:extLst>
              <a:ext uri="{FF2B5EF4-FFF2-40B4-BE49-F238E27FC236}">
                <a16:creationId xmlns:a16="http://schemas.microsoft.com/office/drawing/2014/main" id="{7E9915D6-D512-2CE6-0347-728A61CA9E2F}"/>
              </a:ext>
            </a:extLst>
          </p:cNvPr>
          <p:cNvSpPr/>
          <p:nvPr/>
        </p:nvSpPr>
        <p:spPr>
          <a:xfrm flipV="1">
            <a:off x="1259830" y="6285288"/>
            <a:ext cx="8846704" cy="3270191"/>
          </a:xfrm>
          <a:prstGeom prst="round2SameRect">
            <a:avLst>
              <a:gd name="adj1" fmla="val 3658"/>
              <a:gd name="adj2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7A9E0B-FEBA-895C-38AE-4F4F17F601B5}"/>
              </a:ext>
            </a:extLst>
          </p:cNvPr>
          <p:cNvSpPr txBox="1"/>
          <p:nvPr/>
        </p:nvSpPr>
        <p:spPr>
          <a:xfrm>
            <a:off x="1457344" y="6718755"/>
            <a:ext cx="8402073" cy="2400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69-ФЗ</a:t>
            </a:r>
            <a:endParaRPr lang="en-US" sz="3600" b="1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pPr algn="ctr"/>
            <a:r>
              <a:rPr lang="ru-RU" sz="2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Об отдельных вопросах установления и оценки применения обязательных требований, устанавливаемых нормативными правовыми актами Ханты-Мансийского автономного округа – Югры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495FE2-FC19-222A-51C2-8922A89687AB}"/>
              </a:ext>
            </a:extLst>
          </p:cNvPr>
          <p:cNvSpPr txBox="1"/>
          <p:nvPr/>
        </p:nvSpPr>
        <p:spPr>
          <a:xfrm>
            <a:off x="1457344" y="2803705"/>
            <a:ext cx="1988256" cy="92333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59-ОЗ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9951A2-3F8C-DE38-8138-071DDAFAB40C}"/>
              </a:ext>
            </a:extLst>
          </p:cNvPr>
          <p:cNvSpPr txBox="1"/>
          <p:nvPr/>
        </p:nvSpPr>
        <p:spPr>
          <a:xfrm>
            <a:off x="12762483" y="2109044"/>
            <a:ext cx="457034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КОНЦЕССИОННОЕ СОГЛАШЕНИЕ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СГЧП/СМЧП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КЖЦ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ОФСЕТНЫЕ КОНТРАКТЫ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СОГЛАШЕНИЕ О РЕАЛИЗАЦИИ </a:t>
            </a: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ИНВЕСТИЦИОННОГО ПРОЕКТА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СЗПК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АРЕНДА С ИНВЕСТИЦИОННЫМИ ОБЯЗАТЕЛЬСТВАМИ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СПИК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КРТ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СОГЛАШЕНИЕ О ПРЕДОСТАВЛЕНИИ ГОСУДАРСТВЕННОЙ ГАРАНТИИ</a:t>
            </a:r>
          </a:p>
          <a:p>
            <a:endParaRPr lang="ru-RU" sz="1800" dirty="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8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ЭНЕРГОСЕРВИСНЫЕ КОНТРАКТЫ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1180ED-9680-4186-66AF-E35252EA5B5A}"/>
              </a:ext>
            </a:extLst>
          </p:cNvPr>
          <p:cNvSpPr txBox="1"/>
          <p:nvPr/>
        </p:nvSpPr>
        <p:spPr>
          <a:xfrm>
            <a:off x="12672536" y="1160196"/>
            <a:ext cx="4037815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ВОРОНКА ПРОЕКТОВ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10281760" y="2463402"/>
            <a:ext cx="2255230" cy="5777590"/>
            <a:chOff x="10281760" y="2463402"/>
            <a:chExt cx="2255230" cy="5777590"/>
          </a:xfrm>
        </p:grpSpPr>
        <p:cxnSp>
          <p:nvCxnSpPr>
            <p:cNvPr id="52" name="Соединитель: уступ 21">
              <a:extLst>
                <a:ext uri="{FF2B5EF4-FFF2-40B4-BE49-F238E27FC236}">
                  <a16:creationId xmlns:a16="http://schemas.microsoft.com/office/drawing/2014/main" id="{760414FE-BE8B-18DF-F486-5228180B0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1760" y="2463402"/>
              <a:ext cx="2225810" cy="17415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: уступ 22">
              <a:extLst>
                <a:ext uri="{FF2B5EF4-FFF2-40B4-BE49-F238E27FC236}">
                  <a16:creationId xmlns:a16="http://schemas.microsoft.com/office/drawing/2014/main" id="{CE30144D-C3F4-D298-0900-07931FDBC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1760" y="2982382"/>
              <a:ext cx="2225810" cy="1404885"/>
            </a:xfrm>
            <a:prstGeom prst="bentConnector3">
              <a:avLst>
                <a:gd name="adj1" fmla="val 58750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Соединитель: уступ 23">
              <a:extLst>
                <a:ext uri="{FF2B5EF4-FFF2-40B4-BE49-F238E27FC236}">
                  <a16:creationId xmlns:a16="http://schemas.microsoft.com/office/drawing/2014/main" id="{937AA57D-3BEA-374B-1B53-54C597E49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1760" y="3473979"/>
              <a:ext cx="2225810" cy="1086814"/>
            </a:xfrm>
            <a:prstGeom prst="bentConnector3">
              <a:avLst>
                <a:gd name="adj1" fmla="val 68918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Соединитель: уступ 24">
              <a:extLst>
                <a:ext uri="{FF2B5EF4-FFF2-40B4-BE49-F238E27FC236}">
                  <a16:creationId xmlns:a16="http://schemas.microsoft.com/office/drawing/2014/main" id="{67D7354D-EF8F-8E60-C120-92EE46A7A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1760" y="3942580"/>
              <a:ext cx="2225810" cy="806095"/>
            </a:xfrm>
            <a:prstGeom prst="bentConnector3">
              <a:avLst>
                <a:gd name="adj1" fmla="val 77820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: уступ 25">
              <a:extLst>
                <a:ext uri="{FF2B5EF4-FFF2-40B4-BE49-F238E27FC236}">
                  <a16:creationId xmlns:a16="http://schemas.microsoft.com/office/drawing/2014/main" id="{56C2E3A5-3BA6-27F5-BD20-A14823FE2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1760" y="4591875"/>
              <a:ext cx="2243049" cy="383177"/>
            </a:xfrm>
            <a:prstGeom prst="bentConnector3">
              <a:avLst>
                <a:gd name="adj1" fmla="val 86072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4E216117-7FCB-3EB1-DA89-31F70203C289}"/>
                </a:ext>
              </a:extLst>
            </p:cNvPr>
            <p:cNvCxnSpPr/>
            <p:nvPr/>
          </p:nvCxnSpPr>
          <p:spPr>
            <a:xfrm>
              <a:off x="10281760" y="5214991"/>
              <a:ext cx="2237990" cy="0"/>
            </a:xfrm>
            <a:prstGeom prst="straightConnector1">
              <a:avLst/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уступ 27">
              <a:extLst>
                <a:ext uri="{FF2B5EF4-FFF2-40B4-BE49-F238E27FC236}">
                  <a16:creationId xmlns:a16="http://schemas.microsoft.com/office/drawing/2014/main" id="{15C9CD00-008A-4ADF-9AFD-AD8AC5DC011E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760" y="6249322"/>
              <a:ext cx="2237990" cy="199167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оединитель: уступ 28">
              <a:extLst>
                <a:ext uri="{FF2B5EF4-FFF2-40B4-BE49-F238E27FC236}">
                  <a16:creationId xmlns:a16="http://schemas.microsoft.com/office/drawing/2014/main" id="{D70BF814-D452-4019-B083-538F926710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760" y="6066982"/>
              <a:ext cx="2255230" cy="1538524"/>
            </a:xfrm>
            <a:prstGeom prst="bentConnector3">
              <a:avLst>
                <a:gd name="adj1" fmla="val 58935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уступ 29">
              <a:extLst>
                <a:ext uri="{FF2B5EF4-FFF2-40B4-BE49-F238E27FC236}">
                  <a16:creationId xmlns:a16="http://schemas.microsoft.com/office/drawing/2014/main" id="{829827CF-217B-18F4-A1E5-7BB99105B3D5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760" y="5893457"/>
              <a:ext cx="2255230" cy="1094408"/>
            </a:xfrm>
            <a:prstGeom prst="bentConnector3">
              <a:avLst>
                <a:gd name="adj1" fmla="val 68305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оединитель: уступ 30">
              <a:extLst>
                <a:ext uri="{FF2B5EF4-FFF2-40B4-BE49-F238E27FC236}">
                  <a16:creationId xmlns:a16="http://schemas.microsoft.com/office/drawing/2014/main" id="{EB903ED6-00DB-3227-6D80-DB1BB2F9B26A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760" y="5705575"/>
              <a:ext cx="2255230" cy="791707"/>
            </a:xfrm>
            <a:prstGeom prst="bentConnector3">
              <a:avLst>
                <a:gd name="adj1" fmla="val 77491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Соединитель: уступ 31">
              <a:extLst>
                <a:ext uri="{FF2B5EF4-FFF2-40B4-BE49-F238E27FC236}">
                  <a16:creationId xmlns:a16="http://schemas.microsoft.com/office/drawing/2014/main" id="{3CB579C5-8E07-F9F3-7DE2-F6449E54A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760" y="5479198"/>
              <a:ext cx="2243049" cy="383177"/>
            </a:xfrm>
            <a:prstGeom prst="bentConnector3">
              <a:avLst>
                <a:gd name="adj1" fmla="val 86072"/>
              </a:avLst>
            </a:prstGeom>
            <a:ln w="12700">
              <a:solidFill>
                <a:srgbClr val="D9ED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: скругленные углы 32">
            <a:extLst>
              <a:ext uri="{FF2B5EF4-FFF2-40B4-BE49-F238E27FC236}">
                <a16:creationId xmlns:a16="http://schemas.microsoft.com/office/drawing/2014/main" id="{A985F3F8-7932-6E59-A151-DABC54A18855}"/>
              </a:ext>
            </a:extLst>
          </p:cNvPr>
          <p:cNvSpPr/>
          <p:nvPr/>
        </p:nvSpPr>
        <p:spPr>
          <a:xfrm>
            <a:off x="894929" y="3861409"/>
            <a:ext cx="9989820" cy="2857346"/>
          </a:xfrm>
          <a:prstGeom prst="roundRect">
            <a:avLst>
              <a:gd name="adj" fmla="val 4587"/>
            </a:avLst>
          </a:prstGeom>
          <a:solidFill>
            <a:srgbClr val="00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2F0FE3-C9F9-45AE-66C4-1B9EC8316677}"/>
              </a:ext>
            </a:extLst>
          </p:cNvPr>
          <p:cNvSpPr txBox="1"/>
          <p:nvPr/>
        </p:nvSpPr>
        <p:spPr>
          <a:xfrm>
            <a:off x="1240230" y="4434820"/>
            <a:ext cx="9299218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ЗАКОН ХМАО - ЮГРЫ «О ГОСУДАРСТВЕННОЙ ПОДДЕРЖКЕ ИНВЕСТИЦИОННОЙ ДЕЯТЕЛЬНОСТИ, ЗАЩИТЕ И ПООЩРЕНИИ КАПИТАЛОВЛОЖЕНИЙ В ХАНТЫ-МАНСИЙСКОМ АВТОНОМНОМ ОКРУГЕ – ЮГРЕ»</a:t>
            </a:r>
          </a:p>
        </p:txBody>
      </p:sp>
      <p:sp>
        <p:nvSpPr>
          <p:cNvPr id="65" name="Прямоугольник: скругленные углы 34">
            <a:extLst>
              <a:ext uri="{FF2B5EF4-FFF2-40B4-BE49-F238E27FC236}">
                <a16:creationId xmlns:a16="http://schemas.microsoft.com/office/drawing/2014/main" id="{F379D66B-6723-52B9-15D9-BD5ACC31EF38}"/>
              </a:ext>
            </a:extLst>
          </p:cNvPr>
          <p:cNvSpPr/>
          <p:nvPr/>
        </p:nvSpPr>
        <p:spPr>
          <a:xfrm>
            <a:off x="9284956" y="6880563"/>
            <a:ext cx="1381648" cy="637254"/>
          </a:xfrm>
          <a:prstGeom prst="round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8325C432-E24D-196B-75FD-0DC16A3B1247}"/>
              </a:ext>
            </a:extLst>
          </p:cNvPr>
          <p:cNvSpPr/>
          <p:nvPr/>
        </p:nvSpPr>
        <p:spPr>
          <a:xfrm>
            <a:off x="5712638" y="2708833"/>
            <a:ext cx="1548726" cy="714315"/>
          </a:xfrm>
          <a:prstGeom prst="roundRect">
            <a:avLst/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id="{2EC3C416-96C2-1097-9340-8FD1CC19672B}"/>
              </a:ext>
            </a:extLst>
          </p:cNvPr>
          <p:cNvSpPr/>
          <p:nvPr/>
        </p:nvSpPr>
        <p:spPr>
          <a:xfrm>
            <a:off x="7393674" y="2708833"/>
            <a:ext cx="1548726" cy="714315"/>
          </a:xfrm>
          <a:prstGeom prst="roundRect">
            <a:avLst/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1" name="Прямоугольник: скругленные углы 8">
            <a:extLst>
              <a:ext uri="{FF2B5EF4-FFF2-40B4-BE49-F238E27FC236}">
                <a16:creationId xmlns:a16="http://schemas.microsoft.com/office/drawing/2014/main" id="{C5326FCD-7745-8962-E176-E1E302FCC5F1}"/>
              </a:ext>
            </a:extLst>
          </p:cNvPr>
          <p:cNvSpPr/>
          <p:nvPr/>
        </p:nvSpPr>
        <p:spPr>
          <a:xfrm>
            <a:off x="9062763" y="2708833"/>
            <a:ext cx="1548726" cy="714315"/>
          </a:xfrm>
          <a:prstGeom prst="roundRect">
            <a:avLst/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2" name="Прямоугольник: скругленные углы 9">
            <a:extLst>
              <a:ext uri="{FF2B5EF4-FFF2-40B4-BE49-F238E27FC236}">
                <a16:creationId xmlns:a16="http://schemas.microsoft.com/office/drawing/2014/main" id="{C796765C-8837-9ACB-BA93-5D1D7D3C57F9}"/>
              </a:ext>
            </a:extLst>
          </p:cNvPr>
          <p:cNvSpPr/>
          <p:nvPr/>
        </p:nvSpPr>
        <p:spPr>
          <a:xfrm>
            <a:off x="4031612" y="2708833"/>
            <a:ext cx="1548726" cy="714315"/>
          </a:xfrm>
          <a:prstGeom prst="roundRect">
            <a:avLst/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6067C0-34EA-634F-A5BA-FA523BF4FB0F}"/>
              </a:ext>
            </a:extLst>
          </p:cNvPr>
          <p:cNvSpPr txBox="1"/>
          <p:nvPr/>
        </p:nvSpPr>
        <p:spPr>
          <a:xfrm>
            <a:off x="4177069" y="2743735"/>
            <a:ext cx="1257811" cy="6209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n-US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115</a:t>
            </a: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-ФЗ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0DFFF-80B1-22A9-37E4-1A656229F24E}"/>
              </a:ext>
            </a:extLst>
          </p:cNvPr>
          <p:cNvSpPr txBox="1"/>
          <p:nvPr/>
        </p:nvSpPr>
        <p:spPr>
          <a:xfrm>
            <a:off x="5786153" y="2743735"/>
            <a:ext cx="1401696" cy="6209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224-ФЗ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32F164-94D7-DF44-3390-6BCA0751B2E1}"/>
              </a:ext>
            </a:extLst>
          </p:cNvPr>
          <p:cNvSpPr txBox="1"/>
          <p:nvPr/>
        </p:nvSpPr>
        <p:spPr>
          <a:xfrm>
            <a:off x="7432626" y="2743735"/>
            <a:ext cx="1333100" cy="6209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44-ФЗ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8EF4AF-B6E0-B4F2-E542-FB6D563FCF8B}"/>
              </a:ext>
            </a:extLst>
          </p:cNvPr>
          <p:cNvSpPr txBox="1"/>
          <p:nvPr/>
        </p:nvSpPr>
        <p:spPr>
          <a:xfrm>
            <a:off x="9239436" y="2743735"/>
            <a:ext cx="1195381" cy="6209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 39-ФЗ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29C7B6B6-6F60-9139-AE08-3FAC438BFC05}"/>
              </a:ext>
            </a:extLst>
          </p:cNvPr>
          <p:cNvCxnSpPr>
            <a:cxnSpLocks/>
          </p:cNvCxnSpPr>
          <p:nvPr/>
        </p:nvCxnSpPr>
        <p:spPr>
          <a:xfrm>
            <a:off x="4805974" y="3408493"/>
            <a:ext cx="0" cy="445977"/>
          </a:xfrm>
          <a:prstGeom prst="straightConnector1">
            <a:avLst/>
          </a:prstGeom>
          <a:ln w="12700">
            <a:solidFill>
              <a:srgbClr val="003D6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064875ED-FF40-647F-C4D1-37CC425DA214}"/>
              </a:ext>
            </a:extLst>
          </p:cNvPr>
          <p:cNvCxnSpPr>
            <a:cxnSpLocks/>
          </p:cNvCxnSpPr>
          <p:nvPr/>
        </p:nvCxnSpPr>
        <p:spPr>
          <a:xfrm>
            <a:off x="6487000" y="3408493"/>
            <a:ext cx="0" cy="445977"/>
          </a:xfrm>
          <a:prstGeom prst="straightConnector1">
            <a:avLst/>
          </a:prstGeom>
          <a:ln w="12700">
            <a:solidFill>
              <a:srgbClr val="003D6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307D85CF-087F-F2B2-8727-737438C93EF0}"/>
              </a:ext>
            </a:extLst>
          </p:cNvPr>
          <p:cNvCxnSpPr>
            <a:cxnSpLocks/>
          </p:cNvCxnSpPr>
          <p:nvPr/>
        </p:nvCxnSpPr>
        <p:spPr>
          <a:xfrm>
            <a:off x="8168035" y="3408493"/>
            <a:ext cx="0" cy="445977"/>
          </a:xfrm>
          <a:prstGeom prst="straightConnector1">
            <a:avLst/>
          </a:prstGeom>
          <a:ln w="12700">
            <a:solidFill>
              <a:srgbClr val="003D6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F3F851A0-1A59-8270-2AB5-936B12272C3D}"/>
              </a:ext>
            </a:extLst>
          </p:cNvPr>
          <p:cNvCxnSpPr>
            <a:cxnSpLocks/>
          </p:cNvCxnSpPr>
          <p:nvPr/>
        </p:nvCxnSpPr>
        <p:spPr>
          <a:xfrm>
            <a:off x="9837126" y="3408493"/>
            <a:ext cx="0" cy="445977"/>
          </a:xfrm>
          <a:prstGeom prst="straightConnector1">
            <a:avLst/>
          </a:prstGeom>
          <a:ln w="12700">
            <a:solidFill>
              <a:srgbClr val="003D6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F771130-7FC7-65A2-90C3-745E831D576C}"/>
              </a:ext>
            </a:extLst>
          </p:cNvPr>
          <p:cNvSpPr txBox="1"/>
          <p:nvPr/>
        </p:nvSpPr>
        <p:spPr>
          <a:xfrm>
            <a:off x="9661042" y="6938671"/>
            <a:ext cx="720239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TIF</a:t>
            </a:r>
            <a:endParaRPr lang="ru-RU" sz="18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AA3784-1174-9AB6-E528-8C33C901207E}"/>
              </a:ext>
            </a:extLst>
          </p:cNvPr>
          <p:cNvSpPr txBox="1"/>
          <p:nvPr/>
        </p:nvSpPr>
        <p:spPr>
          <a:xfrm>
            <a:off x="1172770" y="851391"/>
            <a:ext cx="711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НОРМАТИВНОЕ РЕГУЛИРОВАНИЕ</a:t>
            </a:r>
          </a:p>
        </p:txBody>
      </p:sp>
      <p:sp>
        <p:nvSpPr>
          <p:cNvPr id="72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5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 flipV="1">
            <a:off x="0" y="2743200"/>
            <a:ext cx="18288000" cy="7543800"/>
          </a:xfrm>
          <a:prstGeom prst="roundRect">
            <a:avLst>
              <a:gd name="adj" fmla="val 0"/>
            </a:avLst>
          </a:prstGeom>
          <a:solidFill>
            <a:srgbClr val="D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53413" y="8562369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54488" y="8562368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928943" y="8562367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05060" y="6796860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06135" y="6796859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080590" y="6796858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881665" y="6796857"/>
            <a:ext cx="3604469" cy="878245"/>
          </a:xfrm>
          <a:prstGeom prst="roundRect">
            <a:avLst>
              <a:gd name="adj" fmla="val 0"/>
            </a:avLst>
          </a:prstGeom>
          <a:solidFill>
            <a:srgbClr val="90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F951E-C50F-29E1-5222-4BEAFC2FB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57" y="169180"/>
            <a:ext cx="6808028" cy="491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97D0B-9D84-DF31-4C4C-AF094249D612}"/>
              </a:ext>
            </a:extLst>
          </p:cNvPr>
          <p:cNvSpPr txBox="1"/>
          <p:nvPr/>
        </p:nvSpPr>
        <p:spPr>
          <a:xfrm>
            <a:off x="1596696" y="5809390"/>
            <a:ext cx="1580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г. Сургут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B70EA-4610-5100-6293-8DDF2BDC6F6A}"/>
              </a:ext>
            </a:extLst>
          </p:cNvPr>
          <p:cNvSpPr txBox="1"/>
          <p:nvPr/>
        </p:nvSpPr>
        <p:spPr>
          <a:xfrm>
            <a:off x="14877086" y="5815677"/>
            <a:ext cx="1991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г. Нягань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D9CA4-4447-43CC-14AB-55CD9B49E79D}"/>
              </a:ext>
            </a:extLst>
          </p:cNvPr>
          <p:cNvSpPr txBox="1"/>
          <p:nvPr/>
        </p:nvSpPr>
        <p:spPr>
          <a:xfrm>
            <a:off x="4190700" y="5803510"/>
            <a:ext cx="3240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г. Сургутский район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4C4BB-2BCC-E28D-48AE-BF044D480524}"/>
              </a:ext>
            </a:extLst>
          </p:cNvPr>
          <p:cNvSpPr txBox="1"/>
          <p:nvPr/>
        </p:nvSpPr>
        <p:spPr>
          <a:xfrm>
            <a:off x="7717160" y="5815677"/>
            <a:ext cx="3069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г. Ханты-Мансийск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1466F-4FD5-DE64-5929-2EEE7298D44B}"/>
              </a:ext>
            </a:extLst>
          </p:cNvPr>
          <p:cNvSpPr txBox="1"/>
          <p:nvPr/>
        </p:nvSpPr>
        <p:spPr>
          <a:xfrm>
            <a:off x="10931826" y="5803510"/>
            <a:ext cx="3240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г. Нижневартовск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B7D75DD-D5FB-8200-8B9B-99CD48B050E3}"/>
              </a:ext>
            </a:extLst>
          </p:cNvPr>
          <p:cNvGrpSpPr/>
          <p:nvPr/>
        </p:nvGrpSpPr>
        <p:grpSpPr>
          <a:xfrm>
            <a:off x="1886236" y="4767843"/>
            <a:ext cx="14534642" cy="940036"/>
            <a:chOff x="2062081" y="4980120"/>
            <a:chExt cx="14534642" cy="940036"/>
          </a:xfrm>
        </p:grpSpPr>
        <p:sp>
          <p:nvSpPr>
            <p:cNvPr id="14" name="Блок-схема: узел 13">
              <a:extLst>
                <a:ext uri="{FF2B5EF4-FFF2-40B4-BE49-F238E27FC236}">
                  <a16:creationId xmlns:a16="http://schemas.microsoft.com/office/drawing/2014/main" id="{9905F604-A29A-5019-41D5-EED2ABABD51A}"/>
                </a:ext>
              </a:extLst>
            </p:cNvPr>
            <p:cNvSpPr/>
            <p:nvPr/>
          </p:nvSpPr>
          <p:spPr>
            <a:xfrm>
              <a:off x="2062081" y="4980120"/>
              <a:ext cx="940036" cy="94003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id="{ECA5DEB1-A8B2-EBD3-C6BB-153575298746}"/>
                </a:ext>
              </a:extLst>
            </p:cNvPr>
            <p:cNvSpPr/>
            <p:nvPr/>
          </p:nvSpPr>
          <p:spPr>
            <a:xfrm>
              <a:off x="5460733" y="4980120"/>
              <a:ext cx="940036" cy="94003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5F3A7185-6EC0-ECF8-D66D-9BA65A538A23}"/>
                </a:ext>
              </a:extLst>
            </p:cNvPr>
            <p:cNvSpPr/>
            <p:nvPr/>
          </p:nvSpPr>
          <p:spPr>
            <a:xfrm>
              <a:off x="8859385" y="4980120"/>
              <a:ext cx="940036" cy="94003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B97C1035-60CA-9816-0E60-586EF1C89C9B}"/>
                </a:ext>
              </a:extLst>
            </p:cNvPr>
            <p:cNvSpPr/>
            <p:nvPr/>
          </p:nvSpPr>
          <p:spPr>
            <a:xfrm>
              <a:off x="12258037" y="4980120"/>
              <a:ext cx="940036" cy="94003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22" name="Блок-схема: узел 21">
              <a:extLst>
                <a:ext uri="{FF2B5EF4-FFF2-40B4-BE49-F238E27FC236}">
                  <a16:creationId xmlns:a16="http://schemas.microsoft.com/office/drawing/2014/main" id="{37AD5295-D281-338A-8B50-10FB9F2435E3}"/>
                </a:ext>
              </a:extLst>
            </p:cNvPr>
            <p:cNvSpPr/>
            <p:nvPr/>
          </p:nvSpPr>
          <p:spPr>
            <a:xfrm>
              <a:off x="15656687" y="4980120"/>
              <a:ext cx="940036" cy="94003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C62019-4798-FA27-B5CB-BD4D904CFE7F}"/>
              </a:ext>
            </a:extLst>
          </p:cNvPr>
          <p:cNvSpPr txBox="1"/>
          <p:nvPr/>
        </p:nvSpPr>
        <p:spPr>
          <a:xfrm>
            <a:off x="1992516" y="7079441"/>
            <a:ext cx="2351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ШКОЛЫ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DF05B8-224F-CA79-F7C4-36A11B15333A}"/>
              </a:ext>
            </a:extLst>
          </p:cNvPr>
          <p:cNvSpPr txBox="1"/>
          <p:nvPr/>
        </p:nvSpPr>
        <p:spPr>
          <a:xfrm>
            <a:off x="6074899" y="7053950"/>
            <a:ext cx="179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ТКО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6F028-3503-A874-0FCB-FFBDBCFD2AD5}"/>
              </a:ext>
            </a:extLst>
          </p:cNvPr>
          <p:cNvSpPr txBox="1"/>
          <p:nvPr/>
        </p:nvSpPr>
        <p:spPr>
          <a:xfrm>
            <a:off x="9900703" y="7079441"/>
            <a:ext cx="1863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СПОРТ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06A3E0-D2D3-3085-522E-AF16443D4B61}"/>
              </a:ext>
            </a:extLst>
          </p:cNvPr>
          <p:cNvSpPr txBox="1"/>
          <p:nvPr/>
        </p:nvSpPr>
        <p:spPr>
          <a:xfrm>
            <a:off x="13028085" y="7079441"/>
            <a:ext cx="3187575" cy="39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ЭНЕРГОСНАБЖЕНИЕ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7CEE7D-1D6F-40E0-2FA2-5D2C30AC784F}"/>
              </a:ext>
            </a:extLst>
          </p:cNvPr>
          <p:cNvSpPr txBox="1"/>
          <p:nvPr/>
        </p:nvSpPr>
        <p:spPr>
          <a:xfrm>
            <a:off x="3457131" y="8875101"/>
            <a:ext cx="3585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ПРОМ ПРОЕКТ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29B14E-5B47-37E2-A015-4DD7CF6B76D4}"/>
              </a:ext>
            </a:extLst>
          </p:cNvPr>
          <p:cNvSpPr txBox="1"/>
          <p:nvPr/>
        </p:nvSpPr>
        <p:spPr>
          <a:xfrm>
            <a:off x="7108424" y="8801435"/>
            <a:ext cx="3704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ТУРИЗМ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D9F08A-4F00-A63F-B27F-567EA582FD6A}"/>
              </a:ext>
            </a:extLst>
          </p:cNvPr>
          <p:cNvSpPr txBox="1"/>
          <p:nvPr/>
        </p:nvSpPr>
        <p:spPr>
          <a:xfrm>
            <a:off x="10828942" y="8875101"/>
            <a:ext cx="3704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ЖКХ</a:t>
            </a: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97EE0387-60BE-A5DA-75F1-F299BDE873D5}"/>
              </a:ext>
            </a:extLst>
          </p:cNvPr>
          <p:cNvSpPr/>
          <p:nvPr/>
        </p:nvSpPr>
        <p:spPr>
          <a:xfrm rot="16200000">
            <a:off x="8899657" y="-1512290"/>
            <a:ext cx="580591" cy="15899519"/>
          </a:xfrm>
          <a:prstGeom prst="leftBrace">
            <a:avLst>
              <a:gd name="adj1" fmla="val 38482"/>
              <a:gd name="adj2" fmla="val 48787"/>
            </a:avLst>
          </a:prstGeom>
          <a:ln>
            <a:solidFill>
              <a:srgbClr val="90C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E95115DF-E340-9F13-FAA6-E3B48D9546A2}"/>
              </a:ext>
            </a:extLst>
          </p:cNvPr>
          <p:cNvSpPr/>
          <p:nvPr/>
        </p:nvSpPr>
        <p:spPr>
          <a:xfrm rot="16200000">
            <a:off x="8602801" y="352365"/>
            <a:ext cx="730579" cy="15376061"/>
          </a:xfrm>
          <a:prstGeom prst="leftBrace">
            <a:avLst>
              <a:gd name="adj1" fmla="val 38482"/>
              <a:gd name="adj2" fmla="val 49798"/>
            </a:avLst>
          </a:prstGeom>
          <a:ln>
            <a:solidFill>
              <a:srgbClr val="90C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3D6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3A18CE-EE70-3BE8-F38C-2A9DF9937A86}"/>
              </a:ext>
            </a:extLst>
          </p:cNvPr>
          <p:cNvSpPr txBox="1"/>
          <p:nvPr/>
        </p:nvSpPr>
        <p:spPr>
          <a:xfrm>
            <a:off x="7753725" y="3288786"/>
            <a:ext cx="672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ШКОЛА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AEBE34-F48E-0971-75B3-EFEAAFA61BC0}"/>
              </a:ext>
            </a:extLst>
          </p:cNvPr>
          <p:cNvSpPr txBox="1"/>
          <p:nvPr/>
        </p:nvSpPr>
        <p:spPr>
          <a:xfrm>
            <a:off x="972244" y="955328"/>
            <a:ext cx="747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D6A"/>
                </a:solidFill>
                <a:latin typeface="Inter" panose="020B0604020202020204" charset="0"/>
                <a:ea typeface="Inter" panose="020B0604020202020204" charset="0"/>
              </a:rPr>
              <a:t>ФОРМИРОВАНИЕ ПРОДУКТА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089D4-D779-AE27-CE01-980B5CB1E5EF}"/>
              </a:ext>
            </a:extLst>
          </p:cNvPr>
          <p:cNvSpPr txBox="1"/>
          <p:nvPr/>
        </p:nvSpPr>
        <p:spPr>
          <a:xfrm>
            <a:off x="1886235" y="4725239"/>
            <a:ext cx="940038" cy="8260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513A9-8895-161B-A117-981932E21BBF}"/>
              </a:ext>
            </a:extLst>
          </p:cNvPr>
          <p:cNvSpPr txBox="1"/>
          <p:nvPr/>
        </p:nvSpPr>
        <p:spPr>
          <a:xfrm>
            <a:off x="5284887" y="4725239"/>
            <a:ext cx="940038" cy="8260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8F52D-9A31-EDFF-082B-B6589890E472}"/>
              </a:ext>
            </a:extLst>
          </p:cNvPr>
          <p:cNvSpPr txBox="1"/>
          <p:nvPr/>
        </p:nvSpPr>
        <p:spPr>
          <a:xfrm>
            <a:off x="8683538" y="4725239"/>
            <a:ext cx="940038" cy="83747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05C8B-3310-8693-BB1A-6850448CED1E}"/>
              </a:ext>
            </a:extLst>
          </p:cNvPr>
          <p:cNvSpPr txBox="1"/>
          <p:nvPr/>
        </p:nvSpPr>
        <p:spPr>
          <a:xfrm>
            <a:off x="12082190" y="4725239"/>
            <a:ext cx="940038" cy="8260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BDE4B-8F19-CA14-06D8-3D86FB31991A}"/>
              </a:ext>
            </a:extLst>
          </p:cNvPr>
          <p:cNvSpPr txBox="1"/>
          <p:nvPr/>
        </p:nvSpPr>
        <p:spPr>
          <a:xfrm>
            <a:off x="15480840" y="4725239"/>
            <a:ext cx="940038" cy="8260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1</a:t>
            </a:r>
          </a:p>
        </p:txBody>
      </p:sp>
      <p:sp>
        <p:nvSpPr>
          <p:cNvPr id="42" name="Google Shape;159;p10"/>
          <p:cNvSpPr/>
          <p:nvPr/>
        </p:nvSpPr>
        <p:spPr>
          <a:xfrm>
            <a:off x="16468078" y="9610725"/>
            <a:ext cx="867422" cy="35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9332"/>
              </a:lnSpc>
              <a:spcBef>
                <a:spcPts val="0"/>
              </a:spcBef>
              <a:spcAft>
                <a:spcPts val="0"/>
              </a:spcAft>
              <a:buClr>
                <a:srgbClr val="003D6A"/>
              </a:buClr>
              <a:buSzPts val="18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lang="ru-RU" sz="1800" dirty="0">
                <a:solidFill>
                  <a:srgbClr val="003D6A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98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902</Words>
  <Application>Microsoft Office PowerPoint</Application>
  <PresentationFormat>Произвольный</PresentationFormat>
  <Paragraphs>233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Rounded MT Bold</vt:lpstr>
      <vt:lpstr>Calibri</vt:lpstr>
      <vt:lpstr>Arial</vt:lpstr>
      <vt:lpstr>Inter</vt:lpstr>
      <vt:lpstr>Inter SemiBold</vt:lpstr>
      <vt:lpstr>Inter Semi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f29</cp:lastModifiedBy>
  <cp:revision>100</cp:revision>
  <dcterms:created xsi:type="dcterms:W3CDTF">2024-10-02T14:49:06Z</dcterms:created>
  <dcterms:modified xsi:type="dcterms:W3CDTF">2025-02-18T05:47:23Z</dcterms:modified>
</cp:coreProperties>
</file>