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8.xml" ContentType="application/vnd.openxmlformats-officedocument.presentationml.slide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 showSpecialPlsOnTitleSld="0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8288000" cy="10287000"/>
  <p:notesSz cx="18288000" cy="102870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73" d="100"/>
          <a:sy n="73" d="100"/>
        </p:scale>
        <p:origin x="594" y="72"/>
      </p:cViewPr>
      <p:guideLst>
        <p:guide pos="5760"/>
        <p:guide pos="324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presProps" Target="presProps.xml" /><Relationship Id="rId16" Type="http://schemas.openxmlformats.org/officeDocument/2006/relationships/tableStyles" Target="tableStyles.xml" /><Relationship Id="rId17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DEFAULT" preserve="0" showMasterPhAnim="0" userDrawn="1">
  <p:cSld name="DEFAULT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0" Type="http://schemas.openxmlformats.org/officeDocument/2006/relationships/image" Target="../media/image49.emf"/><Relationship Id="rId11" Type="http://schemas.openxmlformats.org/officeDocument/2006/relationships/image" Target="../media/image8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50.jpg"/><Relationship Id="rId8" Type="http://schemas.openxmlformats.org/officeDocument/2006/relationships/image" Target="../media/image5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52.jpg"/><Relationship Id="rId8" Type="http://schemas.openxmlformats.org/officeDocument/2006/relationships/image" Target="../media/image53.jpg"/><Relationship Id="rId9" Type="http://schemas.openxmlformats.org/officeDocument/2006/relationships/image" Target="../media/image54.jpg"/><Relationship Id="rId10" Type="http://schemas.openxmlformats.org/officeDocument/2006/relationships/image" Target="../media/image55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0" Type="http://schemas.openxmlformats.org/officeDocument/2006/relationships/image" Target="../media/image12.jpg"/><Relationship Id="rId11" Type="http://schemas.openxmlformats.org/officeDocument/2006/relationships/image" Target="../media/image13.png"/><Relationship Id="rId12" Type="http://schemas.openxmlformats.org/officeDocument/2006/relationships/image" Target="../media/image14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6.jpg"/><Relationship Id="rId9" Type="http://schemas.openxmlformats.org/officeDocument/2006/relationships/image" Target="../media/image17.jpg"/><Relationship Id="rId10" Type="http://schemas.openxmlformats.org/officeDocument/2006/relationships/image" Target="../media/image18.jpg"/><Relationship Id="rId11" Type="http://schemas.openxmlformats.org/officeDocument/2006/relationships/image" Target="../media/image19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6.png"/><Relationship Id="rId8" Type="http://schemas.openxmlformats.org/officeDocument/2006/relationships/image" Target="../media/image21.jpg"/><Relationship Id="rId9" Type="http://schemas.openxmlformats.org/officeDocument/2006/relationships/image" Target="../media/image22.jpg"/><Relationship Id="rId10" Type="http://schemas.openxmlformats.org/officeDocument/2006/relationships/image" Target="../media/image23.jpg"/><Relationship Id="rId11" Type="http://schemas.openxmlformats.org/officeDocument/2006/relationships/image" Target="../media/image24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25.jpg"/><Relationship Id="rId8" Type="http://schemas.openxmlformats.org/officeDocument/2006/relationships/image" Target="../media/image26.jpg"/><Relationship Id="rId9" Type="http://schemas.openxmlformats.org/officeDocument/2006/relationships/image" Target="../media/image27.jpg"/><Relationship Id="rId10" Type="http://schemas.openxmlformats.org/officeDocument/2006/relationships/image" Target="../media/image28.jpg"/><Relationship Id="rId11" Type="http://schemas.openxmlformats.org/officeDocument/2006/relationships/image" Target="../media/image29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7" Type="http://schemas.openxmlformats.org/officeDocument/2006/relationships/image" Target="../media/image32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36.jpg"/><Relationship Id="rId8" Type="http://schemas.openxmlformats.org/officeDocument/2006/relationships/image" Target="../media/image37.jpg"/><Relationship Id="rId9" Type="http://schemas.openxmlformats.org/officeDocument/2006/relationships/image" Target="../media/image38.jpg"/><Relationship Id="rId10" Type="http://schemas.openxmlformats.org/officeDocument/2006/relationships/image" Target="../media/image39.png"/><Relationship Id="rId11" Type="http://schemas.openxmlformats.org/officeDocument/2006/relationships/image" Target="../media/image9.png"/><Relationship Id="rId12" Type="http://schemas.openxmlformats.org/officeDocument/2006/relationships/image" Target="../media/image40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8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 bwMode="auto">
          <a:xfrm>
            <a:off x="12482060" y="-83801"/>
            <a:ext cx="4763814" cy="3601797"/>
            <a:chOff x="15544800" y="4429125"/>
            <a:chExt cx="2743200" cy="2647949"/>
          </a:xfrm>
        </p:grpSpPr>
        <p:pic>
          <p:nvPicPr>
            <p:cNvPr id="10" name="Google Shape;93;p7" descr="preencoded.png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5544800" y="5953125"/>
              <a:ext cx="2743200" cy="112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94;p7" descr="preencoded.png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6211550" y="4429125"/>
              <a:ext cx="2076450" cy="26479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" name="Google Shape;100;p7" descr="preencoded.png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9001125"/>
            <a:ext cx="18288000" cy="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"/>
          <p:cNvSpPr/>
          <p:nvPr/>
        </p:nvSpPr>
        <p:spPr bwMode="auto">
          <a:xfrm>
            <a:off x="1256096" y="3421452"/>
            <a:ext cx="11127739" cy="344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>
              <a:lnSpc>
                <a:spcPct val="1208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5400"/>
              <a:buFont typeface="Inter SemiBold"/>
              <a:buNone/>
              <a:defRPr/>
            </a:pPr>
            <a:r>
              <a:rPr lang="ru-RU" sz="4400" b="1" i="0" u="none" strike="noStrike" cap="none">
                <a:solidFill>
                  <a:srgbClr val="003D6A"/>
                </a:solidFill>
                <a:latin typeface="Inter Semi Bold"/>
                <a:ea typeface="Inter Semi Bold"/>
                <a:cs typeface="Inter Semi Bold"/>
              </a:rPr>
              <a:t>Лучшие практики создания объектов с применением механизмов государственно-частного партнерства в Ханты-Мансийском автономном округе - Югре</a:t>
            </a:r>
            <a:endParaRPr sz="4400" b="0" i="0" u="none" strike="noStrike" cap="none">
              <a:solidFill>
                <a:schemeClr val="dk1"/>
              </a:solidFill>
              <a:latin typeface="Inter Semi Bold"/>
              <a:ea typeface="Inter Semi Bold"/>
              <a:cs typeface="Inter Semi Bold"/>
            </a:endParaRPr>
          </a:p>
        </p:txBody>
      </p:sp>
      <p:pic>
        <p:nvPicPr>
          <p:cNvPr id="12" name="Google Shape;95;p7" descr="preencoded.png"/>
          <p:cNvPicPr/>
          <p:nvPr/>
        </p:nvPicPr>
        <p:blipFill>
          <a:blip r:embed="rId5">
            <a:alphaModFix/>
          </a:blip>
          <a:srcRect l="91482" t="41974" r="0" b="0"/>
          <a:stretch/>
        </p:blipFill>
        <p:spPr bwMode="auto">
          <a:xfrm>
            <a:off x="16420396" y="288168"/>
            <a:ext cx="1395526" cy="1282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Изображение выглядит как текст, Шрифт, Графика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4266377" y="9415488"/>
            <a:ext cx="3205194" cy="497852"/>
          </a:xfrm>
          <a:prstGeom prst="rect">
            <a:avLst/>
          </a:prstGeom>
        </p:spPr>
      </p:pic>
      <p:pic>
        <p:nvPicPr>
          <p:cNvPr id="2" name="Google Shape;112;p8" descr="preencoded.png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3125774" y="4747251"/>
            <a:ext cx="2743200" cy="329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 bwMode="auto">
          <a:xfrm>
            <a:off x="16429279" y="7979998"/>
            <a:ext cx="1988715" cy="2333876"/>
            <a:chOff x="15030450" y="4914900"/>
            <a:chExt cx="2743200" cy="2647949"/>
          </a:xfrm>
        </p:grpSpPr>
        <p:pic>
          <p:nvPicPr>
            <p:cNvPr id="3" name="Google Shape;113;p8" descr="preencoded.png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5030450" y="6438899"/>
              <a:ext cx="2743200" cy="112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14;p8" descr="preencoded.png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5697200" y="4914900"/>
              <a:ext cx="2076450" cy="26479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59;p10"/>
          <p:cNvSpPr/>
          <p:nvPr/>
        </p:nvSpPr>
        <p:spPr bwMode="auto">
          <a:xfrm>
            <a:off x="17270408" y="9740893"/>
            <a:ext cx="867421" cy="35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93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1800"/>
              <a:buFont typeface="Inter"/>
              <a:buNone/>
              <a:defRPr/>
            </a:pPr>
            <a:r>
              <a:rPr lang="ru-RU" sz="2000" b="1" i="0" u="none" strike="noStrike" cap="none">
                <a:solidFill>
                  <a:srgbClr val="003D6A"/>
                </a:solidFill>
                <a:latin typeface="Inter"/>
                <a:ea typeface="Inter"/>
                <a:cs typeface="Inter"/>
              </a:rPr>
              <a:t>10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025512" y="6268702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Объем инвестиций всего 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91402" y="6149114"/>
            <a:ext cx="178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3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,700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руб.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824192" y="2376536"/>
            <a:ext cx="1997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2019 - 2024</a:t>
            </a:r>
            <a:endParaRPr lang="ru-RU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658727" y="7210557"/>
            <a:ext cx="2049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2,3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060289" y="8656720"/>
            <a:ext cx="116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25 лет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3025512" y="8625687"/>
            <a:ext cx="3287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Срок соглашения</a:t>
            </a:r>
            <a:endParaRPr/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042366" y="7174871"/>
            <a:ext cx="4478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Объём инвестиций осуществленных в  2019 -2024 годах</a:t>
            </a:r>
            <a:endParaRPr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3025513" y="1891483"/>
            <a:ext cx="48295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003D6A"/>
                </a:solidFill>
                <a:latin typeface="Inter"/>
                <a:ea typeface="Inter"/>
              </a:rPr>
              <a:t>строительство </a:t>
            </a:r>
            <a:r>
              <a:rPr lang="ru-RU" sz="2400">
                <a:solidFill>
                  <a:srgbClr val="003D6A"/>
                </a:solidFill>
                <a:latin typeface="Inter"/>
                <a:ea typeface="Inter"/>
              </a:rPr>
              <a:t>и реконструкция </a:t>
            </a:r>
            <a:r>
              <a:rPr lang="ru-RU" sz="2400">
                <a:solidFill>
                  <a:srgbClr val="003D6A"/>
                </a:solidFill>
                <a:latin typeface="Inter"/>
                <a:ea typeface="Inter"/>
              </a:rPr>
              <a:t>11 км сетей ТС и ГВС, газовой котельной в квартале В, первого этапа котельной №3А и котельной №5, ЦТП</a:t>
            </a:r>
            <a:endParaRPr lang="en-US" sz="2400">
              <a:solidFill>
                <a:srgbClr val="003D6A"/>
              </a:solidFill>
              <a:latin typeface="Inter"/>
              <a:ea typeface="Inter"/>
            </a:endParaRPr>
          </a:p>
        </p:txBody>
      </p:sp>
      <p:pic>
        <p:nvPicPr>
          <p:cNvPr id="25" name="Google Shape;74;p5" descr="preencoded.png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-68614" y="8745726"/>
            <a:ext cx="1428037" cy="158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2;p8" descr="preencoded.png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7090954" y="8108329"/>
            <a:ext cx="1988715" cy="2579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4884400" y="4357605"/>
            <a:ext cx="3098801" cy="233387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rcRect l="2442" t="6526" r="3968" b="7622"/>
          <a:stretch/>
        </p:blipFill>
        <p:spPr bwMode="auto">
          <a:xfrm>
            <a:off x="7855021" y="6816552"/>
            <a:ext cx="4917987" cy="293529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4884400" y="1905157"/>
            <a:ext cx="3098800" cy="224123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2956095" y="6805595"/>
            <a:ext cx="5027105" cy="293529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7855022" y="1914074"/>
            <a:ext cx="6816023" cy="4710745"/>
          </a:xfrm>
          <a:prstGeom prst="rect">
            <a:avLst/>
          </a:prstGeom>
        </p:spPr>
      </p:pic>
      <p:sp>
        <p:nvSpPr>
          <p:cNvPr id="5120" name="Прямоугольник 5119"/>
          <p:cNvSpPr/>
          <p:nvPr/>
        </p:nvSpPr>
        <p:spPr bwMode="auto">
          <a:xfrm>
            <a:off x="1073113" y="4679945"/>
            <a:ext cx="1148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202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5</a:t>
            </a:r>
            <a:endParaRPr lang="en-US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  <a:p>
            <a:pPr algn="ctr"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(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план)</a:t>
            </a:r>
            <a:endParaRPr/>
          </a:p>
        </p:txBody>
      </p:sp>
      <p:sp>
        <p:nvSpPr>
          <p:cNvPr id="5121" name="Прямоугольник 5120"/>
          <p:cNvSpPr/>
          <p:nvPr/>
        </p:nvSpPr>
        <p:spPr bwMode="auto">
          <a:xfrm>
            <a:off x="2936165" y="4495280"/>
            <a:ext cx="4829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003D6A"/>
                </a:solidFill>
                <a:latin typeface="Inter"/>
                <a:ea typeface="Inter"/>
              </a:rPr>
              <a:t>реконструкция 1,8 км сетей, реконструкция котельных №2А, 3А, 5, 8, 8А, 8Б и ЦТП</a:t>
            </a:r>
            <a:endParaRPr lang="en-US" sz="2400">
              <a:solidFill>
                <a:srgbClr val="003D6A"/>
              </a:solidFill>
              <a:latin typeface="Inter"/>
              <a:ea typeface="Inter"/>
            </a:endParaRPr>
          </a:p>
        </p:txBody>
      </p:sp>
      <p:pic>
        <p:nvPicPr>
          <p:cNvPr id="5123" name="Google Shape;117;p8" descr="preencoded.png"/>
          <p:cNvPicPr/>
          <p:nvPr/>
        </p:nvPicPr>
        <p:blipFill>
          <a:blip r:embed="rId11">
            <a:alphaModFix/>
          </a:blip>
          <a:stretch/>
        </p:blipFill>
        <p:spPr bwMode="auto">
          <a:xfrm>
            <a:off x="313509" y="640911"/>
            <a:ext cx="16767991" cy="10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5125" name="TextBox 5124"/>
          <p:cNvSpPr txBox="1"/>
          <p:nvPr/>
        </p:nvSpPr>
        <p:spPr bwMode="auto">
          <a:xfrm>
            <a:off x="558324" y="761123"/>
            <a:ext cx="15176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3D6A"/>
                </a:solidFill>
                <a:latin typeface="Inter"/>
                <a:ea typeface="Inter"/>
              </a:rPr>
              <a:t>Строительство и реконструкция объектов теплоснабжения, централизованных систем горячего водоснабжения, отдельных объектов таких систем в г. Нижневартовск</a:t>
            </a:r>
            <a:endParaRPr lang="ru-RU" sz="2400" b="1">
              <a:solidFill>
                <a:srgbClr val="003D6A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5126" name="TextBox 5125"/>
          <p:cNvSpPr txBox="1"/>
          <p:nvPr/>
        </p:nvSpPr>
        <p:spPr bwMode="auto">
          <a:xfrm>
            <a:off x="3025512" y="9323236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Механизм платежей</a:t>
            </a:r>
            <a:endParaRPr/>
          </a:p>
        </p:txBody>
      </p:sp>
      <p:sp>
        <p:nvSpPr>
          <p:cNvPr id="5127" name="Прямоугольник 5126"/>
          <p:cNvSpPr/>
          <p:nvPr/>
        </p:nvSpPr>
        <p:spPr bwMode="auto">
          <a:xfrm>
            <a:off x="313509" y="9295044"/>
            <a:ext cx="2675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Тариф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 bwMode="auto">
          <a:xfrm>
            <a:off x="16429279" y="7979998"/>
            <a:ext cx="1988715" cy="2333876"/>
            <a:chOff x="15030450" y="4914900"/>
            <a:chExt cx="2743200" cy="2647949"/>
          </a:xfrm>
        </p:grpSpPr>
        <p:pic>
          <p:nvPicPr>
            <p:cNvPr id="3" name="Google Shape;113;p8" descr="preencoded.png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5030450" y="6438899"/>
              <a:ext cx="2743200" cy="112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14;p8" descr="preencoded.png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5697200" y="4914900"/>
              <a:ext cx="2076450" cy="26479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17;p8" descr="preencoded.png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313509" y="640911"/>
            <a:ext cx="17416167" cy="10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 bwMode="auto">
          <a:xfrm>
            <a:off x="558324" y="761123"/>
            <a:ext cx="16523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3D6A"/>
                </a:solidFill>
                <a:latin typeface="Inter"/>
                <a:ea typeface="Inter"/>
              </a:rPr>
              <a:t>Строительство и реконструкция централизованных систем холодного водоснабжения и водоотведения, отдельных объектов таких систем муниципального образования город Нижневартовск</a:t>
            </a:r>
            <a:endParaRPr lang="ru-RU" sz="2400" b="1">
              <a:solidFill>
                <a:srgbClr val="003D6A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14" name="Google Shape;159;p10"/>
          <p:cNvSpPr/>
          <p:nvPr/>
        </p:nvSpPr>
        <p:spPr bwMode="auto">
          <a:xfrm>
            <a:off x="17270408" y="9740893"/>
            <a:ext cx="867421" cy="35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93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1800"/>
              <a:buFont typeface="Inter"/>
              <a:buNone/>
              <a:defRPr/>
            </a:pPr>
            <a:r>
              <a:rPr lang="ru-RU" sz="2000" b="1" i="0" u="none" strike="noStrike" cap="none">
                <a:solidFill>
                  <a:srgbClr val="003D6A"/>
                </a:solidFill>
                <a:latin typeface="Inter"/>
                <a:ea typeface="Inter"/>
                <a:cs typeface="Inter"/>
              </a:rPr>
              <a:t>11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065786" y="5527204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Объем инвестиций всего 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84894" y="5343999"/>
            <a:ext cx="178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6,536</a:t>
            </a:r>
            <a:endParaRPr lang="ru-RU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руб.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558324" y="234087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2020 - 2024</a:t>
            </a:r>
            <a:endParaRPr lang="ru-RU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00222" y="6555785"/>
            <a:ext cx="2049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1,0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864364" y="7846445"/>
            <a:ext cx="1168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29 лет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3135331" y="7881421"/>
            <a:ext cx="3287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Срок соглашения</a:t>
            </a:r>
            <a:endParaRPr/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065786" y="6410570"/>
            <a:ext cx="5798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Объём инвестиций осуществленных в  2019 -2024 годах</a:t>
            </a:r>
            <a:endParaRPr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3025512" y="1891483"/>
            <a:ext cx="70572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003D6A"/>
                </a:solidFill>
                <a:latin typeface="Inter"/>
                <a:ea typeface="Inter"/>
              </a:rPr>
              <a:t>строительство станции ультрафиолетового обеззараживания</a:t>
            </a:r>
            <a:r>
              <a:rPr lang="ru-RU" sz="2400">
                <a:solidFill>
                  <a:srgbClr val="003D6A"/>
                </a:solidFill>
                <a:latin typeface="Inter"/>
                <a:ea typeface="Inter"/>
              </a:rPr>
              <a:t>, </a:t>
            </a:r>
            <a:r>
              <a:rPr lang="ru-RU" sz="2400">
                <a:solidFill>
                  <a:srgbClr val="003D6A"/>
                </a:solidFill>
                <a:latin typeface="Inter"/>
                <a:ea typeface="Inter"/>
              </a:rPr>
              <a:t>модернизация технологической и электротехнической части на ЦТП - 14 шт.</a:t>
            </a:r>
            <a:r>
              <a:rPr lang="ru-RU" sz="2400">
                <a:solidFill>
                  <a:srgbClr val="003D6A"/>
                </a:solidFill>
                <a:latin typeface="Inter"/>
                <a:ea typeface="Inter"/>
                <a:cs typeface="Droid Sans Devanagari"/>
              </a:rPr>
              <a:t>, </a:t>
            </a:r>
            <a:r>
              <a:rPr lang="ru-RU" sz="2400">
                <a:solidFill>
                  <a:srgbClr val="003D6A"/>
                </a:solidFill>
                <a:latin typeface="Inter"/>
                <a:ea typeface="Inter"/>
              </a:rPr>
              <a:t>насосных станций ВС</a:t>
            </a:r>
            <a:r>
              <a:rPr lang="ru-RU" sz="2400">
                <a:solidFill>
                  <a:srgbClr val="003D6A"/>
                </a:solidFill>
                <a:latin typeface="Inter"/>
                <a:ea typeface="Inter"/>
              </a:rPr>
              <a:t>, </a:t>
            </a:r>
            <a:r>
              <a:rPr lang="ru-RU" sz="2400">
                <a:solidFill>
                  <a:srgbClr val="003D6A"/>
                </a:solidFill>
                <a:latin typeface="Inter"/>
                <a:ea typeface="Inter"/>
              </a:rPr>
              <a:t>реконструкция 12 км сетей ВС и ВО</a:t>
            </a:r>
            <a:endParaRPr lang="en-US" sz="2400">
              <a:solidFill>
                <a:srgbClr val="003D6A"/>
              </a:solidFill>
              <a:latin typeface="Inter"/>
              <a:ea typeface="Inter"/>
            </a:endParaRPr>
          </a:p>
        </p:txBody>
      </p:sp>
      <p:pic>
        <p:nvPicPr>
          <p:cNvPr id="25" name="Google Shape;74;p5" descr="preencoded.png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-68614" y="8745726"/>
            <a:ext cx="1428037" cy="158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2;p8" descr="preencoded.png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8478090" y="7790056"/>
            <a:ext cx="1988715" cy="2579216"/>
          </a:xfrm>
          <a:prstGeom prst="rect">
            <a:avLst/>
          </a:prstGeom>
          <a:noFill/>
          <a:ln>
            <a:noFill/>
          </a:ln>
        </p:spPr>
      </p:pic>
      <p:sp>
        <p:nvSpPr>
          <p:cNvPr id="5120" name="Прямоугольник 5119"/>
          <p:cNvSpPr/>
          <p:nvPr/>
        </p:nvSpPr>
        <p:spPr bwMode="auto">
          <a:xfrm>
            <a:off x="1002782" y="4106002"/>
            <a:ext cx="1148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202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5</a:t>
            </a:r>
            <a:endParaRPr lang="en-US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  <a:p>
            <a:pPr algn="ctr"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(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план)</a:t>
            </a:r>
            <a:endParaRPr/>
          </a:p>
        </p:txBody>
      </p:sp>
      <p:sp>
        <p:nvSpPr>
          <p:cNvPr id="5121" name="Прямоугольник 5120"/>
          <p:cNvSpPr/>
          <p:nvPr/>
        </p:nvSpPr>
        <p:spPr bwMode="auto">
          <a:xfrm>
            <a:off x="3025512" y="3994581"/>
            <a:ext cx="6838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003D6A"/>
                </a:solidFill>
                <a:latin typeface="Inter"/>
                <a:ea typeface="Inter"/>
              </a:rPr>
              <a:t>реконструкция 1,8 км инженерных коммуникаций, КОС, модернизация насосных станций, КНС</a:t>
            </a:r>
            <a:endParaRPr lang="en-US" sz="2400">
              <a:solidFill>
                <a:srgbClr val="003D6A"/>
              </a:solidFill>
              <a:latin typeface="Inter"/>
              <a:ea typeface="Inte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alphaModFix/>
          </a:blip>
          <a:stretch/>
        </p:blipFill>
        <p:spPr bwMode="auto">
          <a:xfrm>
            <a:off x="10274300" y="6503654"/>
            <a:ext cx="7149336" cy="3217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alphaModFix/>
          </a:blip>
          <a:stretch/>
        </p:blipFill>
        <p:spPr bwMode="auto">
          <a:xfrm>
            <a:off x="10274300" y="1891483"/>
            <a:ext cx="7149336" cy="4247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3135331" y="8901313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Механизм платежей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208214" y="8433053"/>
            <a:ext cx="2675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Субсидия на создание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Тариф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 bwMode="auto">
          <a:xfrm>
            <a:off x="16429279" y="7979998"/>
            <a:ext cx="1988715" cy="2333876"/>
            <a:chOff x="15030450" y="4914900"/>
            <a:chExt cx="2743200" cy="2647949"/>
          </a:xfrm>
        </p:grpSpPr>
        <p:pic>
          <p:nvPicPr>
            <p:cNvPr id="3" name="Google Shape;113;p8" descr="preencoded.png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5030450" y="6438899"/>
              <a:ext cx="2743200" cy="112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14;p8" descr="preencoded.png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5697200" y="4914900"/>
              <a:ext cx="2076450" cy="26479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17;p8" descr="preencoded.png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313509" y="640911"/>
            <a:ext cx="17416167" cy="10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 bwMode="auto">
          <a:xfrm>
            <a:off x="558324" y="761123"/>
            <a:ext cx="16523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Droid Sans Devanagari"/>
              </a:rPr>
              <a:t>Создание и реконструкция </a:t>
            </a: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Droid Sans Devanagari"/>
              </a:rPr>
              <a:t>объектов, предназначенных для освещения территории города Нижневартовска Ханты-Мансийского автономного округа - Югры</a:t>
            </a:r>
            <a:endParaRPr lang="ru-RU" sz="2400" b="1">
              <a:solidFill>
                <a:srgbClr val="003D6A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14" name="Google Shape;159;p10"/>
          <p:cNvSpPr/>
          <p:nvPr/>
        </p:nvSpPr>
        <p:spPr bwMode="auto">
          <a:xfrm>
            <a:off x="17270408" y="9740893"/>
            <a:ext cx="867421" cy="35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93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1800"/>
              <a:buFont typeface="Inter"/>
              <a:buNone/>
              <a:defRPr/>
            </a:pPr>
            <a:r>
              <a:rPr lang="ru-RU" sz="2000" b="1" i="0" u="none" strike="noStrike" cap="none">
                <a:solidFill>
                  <a:srgbClr val="003D6A"/>
                </a:solidFill>
                <a:latin typeface="Inter"/>
                <a:ea typeface="Inter"/>
                <a:cs typeface="Inter"/>
              </a:rPr>
              <a:t>12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3772568" y="4700014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Объем инвестиций всего 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22583" y="4542205"/>
            <a:ext cx="178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1,173</a:t>
            </a:r>
            <a:endParaRPr lang="ru-RU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руб.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0392" y="2393136"/>
            <a:ext cx="978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2024</a:t>
            </a:r>
            <a:endParaRPr lang="ru-RU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03413" y="5652552"/>
            <a:ext cx="2049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0,03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780816" y="7006214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</a:t>
            </a: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 года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3746601" y="7040587"/>
            <a:ext cx="3287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Срок соглашения</a:t>
            </a:r>
            <a:endParaRPr/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746601" y="5539493"/>
            <a:ext cx="5798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Объём инвестиций осуществленных в  2019 -2024 годах</a:t>
            </a:r>
            <a:endParaRPr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3733215" y="2050639"/>
            <a:ext cx="51404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003D6A"/>
                </a:solidFill>
                <a:latin typeface="Inter"/>
                <a:ea typeface="Inter"/>
                <a:cs typeface="Droid Sans Devanagari"/>
              </a:rPr>
              <a:t>Создание </a:t>
            </a:r>
            <a:r>
              <a:rPr lang="ru-RU" sz="2400">
                <a:solidFill>
                  <a:srgbClr val="003D6A"/>
                </a:solidFill>
                <a:latin typeface="Inter"/>
                <a:ea typeface="Inter"/>
                <a:cs typeface="Droid Sans Devanagari"/>
              </a:rPr>
              <a:t>1 объекта освещения (ул. Пионерская от ул. Победы до ул. Нефтяников)</a:t>
            </a:r>
            <a:endParaRPr lang="en-US" sz="2400">
              <a:solidFill>
                <a:srgbClr val="003D6A"/>
              </a:solidFill>
              <a:latin typeface="Inter"/>
              <a:ea typeface="Inter"/>
            </a:endParaRPr>
          </a:p>
        </p:txBody>
      </p:sp>
      <p:pic>
        <p:nvPicPr>
          <p:cNvPr id="25" name="Google Shape;74;p5" descr="preencoded.png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-217644" y="8807602"/>
            <a:ext cx="1428037" cy="158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2;p8" descr="preencoded.png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7900445" y="7644551"/>
            <a:ext cx="1988715" cy="2579216"/>
          </a:xfrm>
          <a:prstGeom prst="rect">
            <a:avLst/>
          </a:prstGeom>
          <a:noFill/>
          <a:ln>
            <a:noFill/>
          </a:ln>
        </p:spPr>
      </p:pic>
      <p:sp>
        <p:nvSpPr>
          <p:cNvPr id="5120" name="Прямоугольник 5119"/>
          <p:cNvSpPr/>
          <p:nvPr/>
        </p:nvSpPr>
        <p:spPr bwMode="auto">
          <a:xfrm>
            <a:off x="1040473" y="3464219"/>
            <a:ext cx="1148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202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5</a:t>
            </a:r>
            <a:endParaRPr lang="en-US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  <a:p>
            <a:pPr algn="ctr"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(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план)</a:t>
            </a:r>
            <a:endParaRPr/>
          </a:p>
        </p:txBody>
      </p:sp>
      <p:sp>
        <p:nvSpPr>
          <p:cNvPr id="5121" name="Прямоугольник 5120"/>
          <p:cNvSpPr/>
          <p:nvPr/>
        </p:nvSpPr>
        <p:spPr bwMode="auto">
          <a:xfrm>
            <a:off x="3746601" y="3501222"/>
            <a:ext cx="56464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solidFill>
                  <a:srgbClr val="003D6A"/>
                </a:solidFill>
                <a:latin typeface="Inter"/>
                <a:ea typeface="Inter"/>
                <a:cs typeface="Droid Sans Devanagari"/>
              </a:rPr>
              <a:t>создание 26 и реконструкция 19 объектов</a:t>
            </a:r>
            <a:r>
              <a:rPr lang="en-US" sz="2400">
                <a:solidFill>
                  <a:srgbClr val="003D6A"/>
                </a:solidFill>
                <a:latin typeface="Inter"/>
                <a:ea typeface="Inter"/>
                <a:cs typeface="Droid Sans Devanagari"/>
              </a:rPr>
              <a:t> </a:t>
            </a:r>
            <a:r>
              <a:rPr lang="ru-RU" sz="2400">
                <a:solidFill>
                  <a:srgbClr val="003D6A"/>
                </a:solidFill>
                <a:latin typeface="Inter"/>
                <a:ea typeface="Inter"/>
                <a:cs typeface="Droid Sans Devanagari"/>
              </a:rPr>
              <a:t>освещения</a:t>
            </a:r>
            <a:endParaRPr lang="en-US" sz="2400">
              <a:solidFill>
                <a:srgbClr val="003D6A"/>
              </a:solidFill>
              <a:latin typeface="Inter"/>
              <a:ea typeface="Inter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899608" y="1842374"/>
            <a:ext cx="4723263" cy="38335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925004" y="5902676"/>
            <a:ext cx="4706329" cy="38255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3810278" y="1842375"/>
            <a:ext cx="3919398" cy="383355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3810278" y="5922311"/>
            <a:ext cx="3919398" cy="3818581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 bwMode="auto">
          <a:xfrm>
            <a:off x="-141473" y="7961024"/>
            <a:ext cx="39677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solidFill>
                  <a:srgbClr val="0092FF"/>
                </a:solidFill>
                <a:latin typeface="Inter"/>
                <a:ea typeface="Inter"/>
              </a:rPr>
              <a:t>Возмещение затрат на создание, уплату процентов, электроэнергию, тех обслуживание</a:t>
            </a:r>
            <a:endParaRPr lang="ru-RU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3733215" y="8269296"/>
            <a:ext cx="4039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Механизм платежей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 bwMode="auto">
          <a:xfrm>
            <a:off x="17113765" y="1065673"/>
            <a:ext cx="1375415" cy="2460872"/>
            <a:chOff x="15544800" y="4429125"/>
            <a:chExt cx="2743200" cy="2647949"/>
          </a:xfrm>
        </p:grpSpPr>
        <p:pic>
          <p:nvPicPr>
            <p:cNvPr id="10" name="Google Shape;93;p7" descr="preencoded.png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5544800" y="5953125"/>
              <a:ext cx="2743200" cy="112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94;p7" descr="preencoded.png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6211550" y="4429125"/>
              <a:ext cx="2076450" cy="26479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" name="Google Shape;100;p7" descr="preencoded.png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0" y="926584"/>
            <a:ext cx="18288000" cy="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"/>
          <p:cNvSpPr/>
          <p:nvPr/>
        </p:nvSpPr>
        <p:spPr bwMode="auto">
          <a:xfrm>
            <a:off x="1328782" y="1138709"/>
            <a:ext cx="3734526" cy="55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>
              <a:lnSpc>
                <a:spcPct val="1208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5400"/>
              <a:buFont typeface="Inter SemiBold"/>
              <a:buNone/>
              <a:defRPr/>
            </a:pPr>
            <a:r>
              <a:rPr lang="ru-RU" sz="2400">
                <a:solidFill>
                  <a:srgbClr val="1F497D"/>
                </a:solidFill>
                <a:latin typeface="Inter"/>
                <a:ea typeface="Inter"/>
              </a:rPr>
              <a:t>В сфере образования</a:t>
            </a:r>
            <a:endParaRPr sz="2400" b="0" i="0" u="none" strike="noStrike" cap="none">
              <a:solidFill>
                <a:schemeClr val="dk1"/>
              </a:solidFill>
              <a:latin typeface="Inter"/>
              <a:ea typeface="Inter"/>
              <a:cs typeface="Inter Semi Bold"/>
            </a:endParaRPr>
          </a:p>
        </p:txBody>
      </p:sp>
      <p:pic>
        <p:nvPicPr>
          <p:cNvPr id="12" name="Google Shape;95;p7" descr="preencoded.png"/>
          <p:cNvPicPr/>
          <p:nvPr/>
        </p:nvPicPr>
        <p:blipFill>
          <a:blip r:embed="rId5">
            <a:alphaModFix/>
          </a:blip>
          <a:srcRect l="91482" t="41974" r="0" b="0"/>
          <a:stretch/>
        </p:blipFill>
        <p:spPr bwMode="auto">
          <a:xfrm>
            <a:off x="17546699" y="1135781"/>
            <a:ext cx="706523" cy="1885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2;p8" descr="preencoded.png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7777238" y="2064428"/>
            <a:ext cx="2048471" cy="18353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/>
          <p:cNvGrpSpPr/>
          <p:nvPr/>
        </p:nvGrpSpPr>
        <p:grpSpPr bwMode="auto">
          <a:xfrm>
            <a:off x="17064715" y="8039202"/>
            <a:ext cx="1375415" cy="2460873"/>
            <a:chOff x="15030450" y="4914900"/>
            <a:chExt cx="2743200" cy="2647949"/>
          </a:xfrm>
        </p:grpSpPr>
        <p:pic>
          <p:nvPicPr>
            <p:cNvPr id="4" name="Google Shape;113;p8" descr="preencoded.png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5030450" y="6438899"/>
              <a:ext cx="2743200" cy="112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14;p8" descr="preencoded.png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5697200" y="4914900"/>
              <a:ext cx="2076450" cy="26479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Google Shape;114;p8" descr="preencoded.png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-72668" y="8020465"/>
            <a:ext cx="987068" cy="24796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9;p10"/>
          <p:cNvSpPr/>
          <p:nvPr/>
        </p:nvSpPr>
        <p:spPr bwMode="auto">
          <a:xfrm>
            <a:off x="17318712" y="9859889"/>
            <a:ext cx="867421" cy="35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93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1800"/>
              <a:buFont typeface="Inter"/>
              <a:buNone/>
              <a:defRPr/>
            </a:pPr>
            <a:r>
              <a:rPr lang="ru-RU" sz="2000" b="1">
                <a:solidFill>
                  <a:srgbClr val="003D6A"/>
                </a:solidFill>
                <a:latin typeface="Inter"/>
                <a:ea typeface="Inter"/>
                <a:cs typeface="Calibri"/>
              </a:rPr>
              <a:t>2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Google Shape;102;p7"/>
          <p:cNvSpPr/>
          <p:nvPr/>
        </p:nvSpPr>
        <p:spPr bwMode="auto">
          <a:xfrm>
            <a:off x="680720" y="73900"/>
            <a:ext cx="11127739" cy="864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>
              <a:lnSpc>
                <a:spcPct val="1208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5400"/>
              <a:buFont typeface="Inter SemiBold"/>
              <a:buNone/>
              <a:defRPr/>
            </a:pPr>
            <a:r>
              <a:rPr lang="ru-RU" sz="4400" b="1" i="0" u="none" strike="noStrike" cap="none">
                <a:solidFill>
                  <a:srgbClr val="003D6A"/>
                </a:solidFill>
                <a:latin typeface="Inter Semi Bold"/>
                <a:ea typeface="Inter Semi Bold"/>
                <a:cs typeface="Inter Semi Bold"/>
              </a:rPr>
              <a:t>Объекты, введённые в эксплуатацию</a:t>
            </a:r>
            <a:endParaRPr sz="4400" b="0" i="0" u="none" strike="noStrike" cap="none">
              <a:solidFill>
                <a:schemeClr val="dk1"/>
              </a:solidFill>
              <a:latin typeface="Inter Semi Bold"/>
              <a:ea typeface="Inter Semi Bold"/>
              <a:cs typeface="Inter Semi Bold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1024235" y="1705956"/>
            <a:ext cx="2048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5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 объектов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141655" y="1517406"/>
            <a:ext cx="236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Инвестиции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7,1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 млрд руб</a:t>
            </a:r>
            <a:endParaRPr lang="ru-RU" sz="20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15" name="Google Shape;102;p7"/>
          <p:cNvSpPr/>
          <p:nvPr/>
        </p:nvSpPr>
        <p:spPr bwMode="auto">
          <a:xfrm>
            <a:off x="680720" y="2355394"/>
            <a:ext cx="6673670" cy="357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Средняя общеобразовательная школа в п. Солнечный в Сургутского района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ru-RU" sz="1600">
              <a:latin typeface="Inter"/>
              <a:ea typeface="Inter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Средняя общеобразовательная школа, пгт. 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Нижнесортымский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  Сургутского района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ru-RU" sz="1600">
              <a:latin typeface="Inter"/>
              <a:ea typeface="Inter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Средняя школа на 1056 учащихся в микрорайоне Учхоз города Ханты-Мансийска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ru-RU" sz="1600">
              <a:latin typeface="Inter"/>
              <a:ea typeface="Inter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Общеобразовательная школа на 1125 учащихся в квартале №25 г. Нижневартовска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ru-RU" sz="1600">
              <a:solidFill>
                <a:srgbClr val="1F497D"/>
              </a:solidFill>
              <a:latin typeface="Inter"/>
              <a:ea typeface="Inter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Средняя общеобразовательная школа № 9 в микрорайоне 39 г. Сургута. Блок 2.</a:t>
            </a:r>
            <a:endParaRPr sz="1600" b="0" i="0" u="none" strike="noStrike" cap="none">
              <a:solidFill>
                <a:schemeClr val="dk1"/>
              </a:solidFill>
              <a:latin typeface="Inter"/>
              <a:ea typeface="Inter"/>
              <a:cs typeface="Inter Semi Bold"/>
            </a:endParaRPr>
          </a:p>
        </p:txBody>
      </p:sp>
      <p:sp>
        <p:nvSpPr>
          <p:cNvPr id="17" name="Google Shape;102;p7"/>
          <p:cNvSpPr/>
          <p:nvPr/>
        </p:nvSpPr>
        <p:spPr bwMode="auto">
          <a:xfrm>
            <a:off x="1328782" y="5955216"/>
            <a:ext cx="3734526" cy="55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>
              <a:lnSpc>
                <a:spcPct val="1208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5400"/>
              <a:buFont typeface="Inter SemiBold"/>
              <a:buNone/>
              <a:defRPr/>
            </a:pPr>
            <a:r>
              <a:rPr lang="ru-RU" sz="2400">
                <a:solidFill>
                  <a:srgbClr val="1F497D"/>
                </a:solidFill>
                <a:latin typeface="Inter"/>
                <a:ea typeface="Inter"/>
              </a:rPr>
              <a:t>В сфере экологии</a:t>
            </a:r>
            <a:endParaRPr sz="2400" b="0" i="0" u="none" strike="noStrike" cap="none">
              <a:solidFill>
                <a:schemeClr val="dk1"/>
              </a:solidFill>
              <a:latin typeface="Inter"/>
              <a:ea typeface="Inter"/>
              <a:cs typeface="Inter Semi Bold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806990" y="6377345"/>
            <a:ext cx="2048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 объект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881843" y="6240637"/>
            <a:ext cx="236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Инвестиции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1,5 млрд руб</a:t>
            </a:r>
            <a:endParaRPr lang="ru-RU" sz="20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20" name="Google Shape;102;p7"/>
          <p:cNvSpPr/>
          <p:nvPr/>
        </p:nvSpPr>
        <p:spPr bwMode="auto">
          <a:xfrm>
            <a:off x="804820" y="7168378"/>
            <a:ext cx="6673670" cy="67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КМП ТКО для г. Нефтеюганск, Пыть-Ях, поселений Нефтеюганского района</a:t>
            </a:r>
            <a:endParaRPr/>
          </a:p>
        </p:txBody>
      </p:sp>
      <p:sp>
        <p:nvSpPr>
          <p:cNvPr id="21" name="Google Shape;102;p7"/>
          <p:cNvSpPr/>
          <p:nvPr/>
        </p:nvSpPr>
        <p:spPr bwMode="auto">
          <a:xfrm>
            <a:off x="1488909" y="7988041"/>
            <a:ext cx="6500916" cy="55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>
              <a:lnSpc>
                <a:spcPct val="1208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5400"/>
              <a:buFont typeface="Inter SemiBold"/>
              <a:buNone/>
              <a:defRPr/>
            </a:pPr>
            <a:r>
              <a:rPr lang="ru-RU" sz="2400">
                <a:solidFill>
                  <a:srgbClr val="1F497D"/>
                </a:solidFill>
                <a:latin typeface="Inter"/>
                <a:ea typeface="Inter"/>
              </a:rPr>
              <a:t>В сфере транспортной инфраструктуры</a:t>
            </a:r>
            <a:endParaRPr sz="2400" b="0" i="0" u="none" strike="noStrike" cap="none">
              <a:solidFill>
                <a:schemeClr val="dk1"/>
              </a:solidFill>
              <a:latin typeface="Inter"/>
              <a:ea typeface="Inter"/>
              <a:cs typeface="Inter Semi Bold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680720" y="8529595"/>
            <a:ext cx="2048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 объект</a:t>
            </a:r>
            <a:endParaRPr/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4051662" y="8344928"/>
            <a:ext cx="236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Инвестиции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0,3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 млрд руб</a:t>
            </a:r>
            <a:endParaRPr lang="ru-RU" sz="20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24" name="Google Shape;102;p7"/>
          <p:cNvSpPr/>
          <p:nvPr/>
        </p:nvSpPr>
        <p:spPr bwMode="auto">
          <a:xfrm>
            <a:off x="1039474" y="9222859"/>
            <a:ext cx="6673670" cy="67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Автомобильная дорога в муниципальном образовании городской округ Сургут</a:t>
            </a:r>
            <a:endParaRPr/>
          </a:p>
        </p:txBody>
      </p:sp>
      <p:sp>
        <p:nvSpPr>
          <p:cNvPr id="25" name="Google Shape;102;p7"/>
          <p:cNvSpPr/>
          <p:nvPr/>
        </p:nvSpPr>
        <p:spPr bwMode="auto">
          <a:xfrm>
            <a:off x="10272485" y="1135781"/>
            <a:ext cx="6284732" cy="55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>
              <a:lnSpc>
                <a:spcPct val="1208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5400"/>
              <a:buFont typeface="Inter SemiBold"/>
              <a:buNone/>
              <a:defRPr/>
            </a:pPr>
            <a:r>
              <a:rPr lang="ru-RU" sz="2400">
                <a:solidFill>
                  <a:srgbClr val="1F497D"/>
                </a:solidFill>
                <a:latin typeface="Inter"/>
                <a:ea typeface="Inter"/>
              </a:rPr>
              <a:t>В сфере </a:t>
            </a:r>
            <a:r>
              <a:rPr lang="ru-RU" sz="2400">
                <a:solidFill>
                  <a:srgbClr val="1F497D"/>
                </a:solidFill>
                <a:latin typeface="Inter"/>
                <a:ea typeface="Inter"/>
              </a:rPr>
              <a:t>физической культуры и спорта</a:t>
            </a:r>
            <a:endParaRPr sz="2400" b="0" i="0" u="none" strike="noStrike" cap="none">
              <a:solidFill>
                <a:schemeClr val="dk1"/>
              </a:solidFill>
              <a:latin typeface="Inter"/>
              <a:ea typeface="Inter"/>
              <a:cs typeface="Inter Semi Bold"/>
            </a:endParaRP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10151521" y="1546327"/>
            <a:ext cx="2049190" cy="45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4 объекта</a:t>
            </a:r>
            <a:endParaRPr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3954257" y="1465112"/>
            <a:ext cx="236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Инвестиции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0,3 млрд руб</a:t>
            </a:r>
            <a:endParaRPr lang="ru-RU" sz="20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28" name="Google Shape;102;p7"/>
          <p:cNvSpPr/>
          <p:nvPr/>
        </p:nvSpPr>
        <p:spPr bwMode="auto">
          <a:xfrm>
            <a:off x="10160422" y="2212766"/>
            <a:ext cx="6673670" cy="208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Спортивный комплекс с универсальным игровым залом и крытый хоккейный корт в 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с.п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. Лямина Сургутского района</a:t>
            </a:r>
            <a:endParaRPr/>
          </a:p>
          <a:p>
            <a:pPr marL="285750" indent="-285750" algn="just">
              <a:buFontTx/>
              <a:buChar char="-"/>
              <a:defRPr/>
            </a:pPr>
            <a:endParaRPr lang="ru-RU" sz="1600">
              <a:latin typeface="Inter"/>
              <a:ea typeface="Inter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Спортивный комплекс с универсальным игровым залом в 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с.п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. 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Русскинская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  Сургутского района</a:t>
            </a:r>
            <a:endParaRPr/>
          </a:p>
          <a:p>
            <a:pPr marL="285750" indent="-285750" algn="just">
              <a:buFontTx/>
              <a:buChar char="-"/>
              <a:defRPr/>
            </a:pPr>
            <a:endParaRPr lang="ru-RU" sz="1600">
              <a:latin typeface="Inter"/>
              <a:ea typeface="Inter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Крытый хоккейный корт в 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с.п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. 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Русскинская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 Сургутского района</a:t>
            </a:r>
            <a:endParaRPr lang="ru-RU" sz="1600">
              <a:latin typeface="Inter"/>
              <a:ea typeface="Inter"/>
            </a:endParaRPr>
          </a:p>
        </p:txBody>
      </p:sp>
      <p:pic>
        <p:nvPicPr>
          <p:cNvPr id="29" name="Google Shape;112;p8" descr="preencoded.png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7599501" y="8984027"/>
            <a:ext cx="653721" cy="67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14;p8" descr="preencoded.png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8690255" y="6059128"/>
            <a:ext cx="987068" cy="247961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02;p7"/>
          <p:cNvSpPr/>
          <p:nvPr/>
        </p:nvSpPr>
        <p:spPr bwMode="auto">
          <a:xfrm>
            <a:off x="10272485" y="4188859"/>
            <a:ext cx="701744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>
              <a:lnSpc>
                <a:spcPct val="1208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5400"/>
              <a:buFont typeface="Inter SemiBold"/>
              <a:buNone/>
              <a:defRPr/>
            </a:pPr>
            <a:r>
              <a:rPr lang="ru-RU" sz="2400">
                <a:solidFill>
                  <a:srgbClr val="1F497D"/>
                </a:solidFill>
                <a:latin typeface="Inter"/>
                <a:ea typeface="Inter"/>
              </a:rPr>
              <a:t>В сфере жилищно-коммунального хозяйства и городской среды</a:t>
            </a:r>
            <a:endParaRPr sz="2400" b="0" i="0" u="none" strike="noStrike" cap="none">
              <a:solidFill>
                <a:schemeClr val="dk1"/>
              </a:solidFill>
              <a:latin typeface="Inter"/>
              <a:ea typeface="Inter"/>
              <a:cs typeface="Inter Semi Bold"/>
            </a:endParaRPr>
          </a:p>
        </p:txBody>
      </p:sp>
      <p:sp>
        <p:nvSpPr>
          <p:cNvPr id="96" name="Прямоугольник 95"/>
          <p:cNvSpPr/>
          <p:nvPr/>
        </p:nvSpPr>
        <p:spPr bwMode="auto">
          <a:xfrm>
            <a:off x="10534508" y="5041085"/>
            <a:ext cx="2048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3 объекта</a:t>
            </a:r>
            <a:endParaRPr/>
          </a:p>
        </p:txBody>
      </p:sp>
      <p:sp>
        <p:nvSpPr>
          <p:cNvPr id="97" name="Прямоугольник 96"/>
          <p:cNvSpPr/>
          <p:nvPr/>
        </p:nvSpPr>
        <p:spPr bwMode="auto">
          <a:xfrm>
            <a:off x="13954257" y="4699293"/>
            <a:ext cx="236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Инвестиции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0,2 млрд руб</a:t>
            </a:r>
            <a:endParaRPr lang="ru-RU" sz="20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98" name="Google Shape;102;p7"/>
          <p:cNvSpPr/>
          <p:nvPr/>
        </p:nvSpPr>
        <p:spPr bwMode="auto">
          <a:xfrm>
            <a:off x="10197233" y="5552591"/>
            <a:ext cx="6673670" cy="208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Благоустройство набережной реки Окуневка в пгт. 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Излучинск</a:t>
            </a: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 Нижневартовского района</a:t>
            </a:r>
            <a:endParaRPr/>
          </a:p>
          <a:p>
            <a:pPr marL="285750" indent="-285750" algn="just">
              <a:buFontTx/>
              <a:buChar char="-"/>
              <a:defRPr/>
            </a:pPr>
            <a:endParaRPr lang="ru-RU" sz="1600">
              <a:latin typeface="Inter"/>
              <a:ea typeface="Inter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Наружное освещение городского округа города Лангепаса</a:t>
            </a:r>
            <a:endParaRPr/>
          </a:p>
          <a:p>
            <a:pPr marL="285750" indent="-285750" algn="just">
              <a:buFontTx/>
              <a:buChar char="-"/>
              <a:defRPr/>
            </a:pPr>
            <a:endParaRPr lang="ru-RU" sz="1600">
              <a:latin typeface="Inter"/>
              <a:ea typeface="Inter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sz="1600">
                <a:solidFill>
                  <a:srgbClr val="1F497D"/>
                </a:solidFill>
                <a:latin typeface="Inter"/>
                <a:ea typeface="Inter"/>
              </a:rPr>
              <a:t>Объекты, предназначенные для наружного: уличного и внутриквартального (дворового) освещения территории муниципального образования города Пыть-Яха</a:t>
            </a:r>
            <a:endParaRPr lang="ru-RU" sz="1600">
              <a:latin typeface="Inter"/>
              <a:ea typeface="Inter"/>
            </a:endParaRPr>
          </a:p>
        </p:txBody>
      </p:sp>
      <p:sp>
        <p:nvSpPr>
          <p:cNvPr id="99" name="Google Shape;102;p7"/>
          <p:cNvSpPr/>
          <p:nvPr/>
        </p:nvSpPr>
        <p:spPr bwMode="auto">
          <a:xfrm>
            <a:off x="10181095" y="7623703"/>
            <a:ext cx="7017443" cy="549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>
              <a:lnSpc>
                <a:spcPct val="1208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5400"/>
              <a:buFont typeface="Inter SemiBold"/>
              <a:buNone/>
              <a:defRPr/>
            </a:pPr>
            <a:r>
              <a:rPr lang="ru-RU" sz="2400">
                <a:solidFill>
                  <a:srgbClr val="1F497D"/>
                </a:solidFill>
                <a:latin typeface="Inter"/>
                <a:ea typeface="Inter"/>
              </a:rPr>
              <a:t>В сфере здравоохранения</a:t>
            </a:r>
            <a:endParaRPr sz="2400" b="0" i="0" u="none" strike="noStrike" cap="none">
              <a:solidFill>
                <a:schemeClr val="dk1"/>
              </a:solidFill>
              <a:latin typeface="Inter"/>
              <a:ea typeface="Inter"/>
              <a:cs typeface="Inter Semi Bold"/>
            </a:endParaRPr>
          </a:p>
        </p:txBody>
      </p:sp>
      <p:sp>
        <p:nvSpPr>
          <p:cNvPr id="101" name="Прямоугольник 100"/>
          <p:cNvSpPr/>
          <p:nvPr/>
        </p:nvSpPr>
        <p:spPr bwMode="auto">
          <a:xfrm>
            <a:off x="10450885" y="8143754"/>
            <a:ext cx="2048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 объект</a:t>
            </a:r>
            <a:endParaRPr/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14236337" y="7898486"/>
            <a:ext cx="236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Инвестиции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0,2 млрд руб</a:t>
            </a:r>
            <a:endParaRPr lang="ru-RU" sz="20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104" name="Google Shape;102;p7"/>
          <p:cNvSpPr/>
          <p:nvPr/>
        </p:nvSpPr>
        <p:spPr bwMode="auto">
          <a:xfrm>
            <a:off x="10223894" y="8921722"/>
            <a:ext cx="7066034" cy="67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defRPr/>
            </a:pPr>
            <a:r>
              <a:rPr lang="ru-RU" sz="1600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 - Сургутский окружной клинический центр охраны материнства и детства</a:t>
            </a:r>
            <a:endParaRPr/>
          </a:p>
          <a:p>
            <a:pPr>
              <a:defRPr/>
            </a:pPr>
            <a:endParaRPr lang="ru-RU" sz="1600" b="1">
              <a:solidFill>
                <a:srgbClr val="003D6A"/>
              </a:solidFill>
              <a:latin typeface="Inter"/>
              <a:ea typeface="Inter"/>
              <a:cs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4" name="Рисунок 614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51391" y="7760095"/>
            <a:ext cx="4303309" cy="2522231"/>
          </a:xfrm>
          <a:prstGeom prst="rect">
            <a:avLst/>
          </a:prstGeom>
        </p:spPr>
      </p:pic>
      <p:pic>
        <p:nvPicPr>
          <p:cNvPr id="2" name="Google Shape;112;p8" descr="preencoded.png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972300" y="7954701"/>
            <a:ext cx="1823662" cy="24328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Группа 12"/>
          <p:cNvGrpSpPr/>
          <p:nvPr/>
        </p:nvGrpSpPr>
        <p:grpSpPr bwMode="auto">
          <a:xfrm>
            <a:off x="17064715" y="8039202"/>
            <a:ext cx="1375415" cy="2460873"/>
            <a:chOff x="15030450" y="4914900"/>
            <a:chExt cx="2743200" cy="2647949"/>
          </a:xfrm>
        </p:grpSpPr>
        <p:pic>
          <p:nvPicPr>
            <p:cNvPr id="3" name="Google Shape;113;p8" descr="preencoded.png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15030450" y="6438899"/>
              <a:ext cx="2743200" cy="112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14;p8" descr="preencoded.png"/>
            <p:cNvPicPr/>
            <p:nvPr/>
          </p:nvPicPr>
          <p:blipFill>
            <a:blip r:embed="rId5">
              <a:alphaModFix/>
            </a:blip>
            <a:stretch/>
          </p:blipFill>
          <p:spPr bwMode="auto">
            <a:xfrm>
              <a:off x="15697200" y="4914900"/>
              <a:ext cx="2076450" cy="26479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17;p8" descr="preencoded.png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313509" y="640912"/>
            <a:ext cx="8137663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 bwMode="auto">
          <a:xfrm>
            <a:off x="723540" y="830009"/>
            <a:ext cx="762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Школа № 9 в </a:t>
            </a: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мкр</a:t>
            </a: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. Учхоз, г. Ханты-Мансийск</a:t>
            </a:r>
            <a:endParaRPr/>
          </a:p>
        </p:txBody>
      </p:sp>
      <p:sp>
        <p:nvSpPr>
          <p:cNvPr id="14" name="Google Shape;159;p10"/>
          <p:cNvSpPr/>
          <p:nvPr/>
        </p:nvSpPr>
        <p:spPr bwMode="auto">
          <a:xfrm>
            <a:off x="17318712" y="9859889"/>
            <a:ext cx="867421" cy="35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93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1800"/>
              <a:buFont typeface="Inter"/>
              <a:buNone/>
              <a:defRPr/>
            </a:pPr>
            <a:r>
              <a:rPr lang="ru-RU" sz="2000" b="1">
                <a:solidFill>
                  <a:srgbClr val="003D6A"/>
                </a:solidFill>
                <a:latin typeface="Inter"/>
                <a:ea typeface="Inter"/>
                <a:cs typeface="Calibri"/>
              </a:rPr>
              <a:t>3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249056" y="2256434"/>
            <a:ext cx="5446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Мощность объекта</a:t>
            </a:r>
            <a:endParaRPr/>
          </a:p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(количество мест)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3249056" y="3330741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Объем инвестиций 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56754" y="3169622"/>
            <a:ext cx="178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1,653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руб.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608986" y="2317990"/>
            <a:ext cx="26400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1056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мест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973092" y="1632553"/>
            <a:ext cx="1951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29.08.2022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460402" y="4160041"/>
            <a:ext cx="976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8 лет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3249056" y="4137709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Срок соглашения</a:t>
            </a:r>
            <a:endParaRPr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3197492" y="1630214"/>
            <a:ext cx="5135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Введен в эксплуатацию</a:t>
            </a:r>
            <a:endParaRPr/>
          </a:p>
        </p:txBody>
      </p:sp>
      <p:pic>
        <p:nvPicPr>
          <p:cNvPr id="25" name="Google Shape;74;p5" descr="preencoded.png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-6897" y="8706903"/>
            <a:ext cx="1428037" cy="158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3742533" y="853402"/>
            <a:ext cx="4129476" cy="2755140"/>
          </a:xfrm>
          <a:prstGeom prst="rect">
            <a:avLst/>
          </a:prstGeom>
          <a:noFill/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13775273" y="3723153"/>
            <a:ext cx="4096736" cy="250348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 bwMode="auto">
          <a:xfrm>
            <a:off x="214014" y="6286677"/>
            <a:ext cx="77975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000" b="0" i="0">
                <a:solidFill>
                  <a:srgbClr val="003D6A"/>
                </a:solidFill>
                <a:latin typeface="Inter"/>
                <a:ea typeface="Inter"/>
              </a:rPr>
              <a:t>Школа оснащена бассейном</a:t>
            </a:r>
            <a:r>
              <a:rPr lang="en-US" sz="2000" b="0" i="0">
                <a:solidFill>
                  <a:srgbClr val="003D6A"/>
                </a:solidFill>
                <a:latin typeface="Inter"/>
                <a:ea typeface="Inter"/>
              </a:rPr>
              <a:t> 25 </a:t>
            </a:r>
            <a:r>
              <a:rPr lang="ru-RU" sz="2000" b="0" i="0">
                <a:solidFill>
                  <a:srgbClr val="003D6A"/>
                </a:solidFill>
                <a:latin typeface="Inter"/>
                <a:ea typeface="Inter"/>
              </a:rPr>
              <a:t>м, лабораториями искусств, кабинетами проектно-исследовательской деятельности, универсальными спортивными сооружениям</a:t>
            </a:r>
            <a:endParaRPr lang="ru-RU" sz="2000">
              <a:ln w="0"/>
              <a:solidFill>
                <a:srgbClr val="003D6A"/>
              </a:solidFill>
              <a:latin typeface="Inter"/>
              <a:ea typeface="Inter"/>
              <a:cs typeface="Open Sans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3162160" y="6341244"/>
            <a:ext cx="4720311" cy="357548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8054052" y="6335856"/>
            <a:ext cx="4988847" cy="3582844"/>
          </a:xfrm>
          <a:prstGeom prst="rect">
            <a:avLst/>
          </a:prstGeom>
        </p:spPr>
      </p:pic>
      <p:pic>
        <p:nvPicPr>
          <p:cNvPr id="6147" name="Рисунок 6146"/>
          <p:cNvPicPr>
            <a:picLocks noChangeAspect="1"/>
          </p:cNvPicPr>
          <p:nvPr/>
        </p:nvPicPr>
        <p:blipFill>
          <a:blip r:embed="rId12"/>
          <a:srcRect l="0" t="0" r="0" b="31435"/>
          <a:stretch/>
        </p:blipFill>
        <p:spPr bwMode="auto">
          <a:xfrm>
            <a:off x="7880480" y="1506956"/>
            <a:ext cx="5672856" cy="4250939"/>
          </a:xfrm>
          <a:prstGeom prst="rect">
            <a:avLst/>
          </a:prstGeom>
        </p:spPr>
      </p:pic>
      <p:sp>
        <p:nvSpPr>
          <p:cNvPr id="6149" name="TextBox 6148"/>
          <p:cNvSpPr txBox="1"/>
          <p:nvPr/>
        </p:nvSpPr>
        <p:spPr bwMode="auto">
          <a:xfrm>
            <a:off x="3249056" y="5068484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Механизм платежей</a:t>
            </a:r>
            <a:endParaRPr/>
          </a:p>
        </p:txBody>
      </p:sp>
      <p:sp>
        <p:nvSpPr>
          <p:cNvPr id="6151" name="Прямоугольник 6150"/>
          <p:cNvSpPr/>
          <p:nvPr/>
        </p:nvSpPr>
        <p:spPr bwMode="auto">
          <a:xfrm>
            <a:off x="77806" y="4630602"/>
            <a:ext cx="378661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Кап грант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Инвест платёж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Субсидия на проценты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Операционный	платёж</a:t>
            </a:r>
            <a:endParaRPr/>
          </a:p>
          <a:p>
            <a:pPr algn="ctr">
              <a:buClr>
                <a:srgbClr val="65D454"/>
              </a:buClr>
              <a:defRPr/>
            </a:pPr>
            <a:endParaRPr lang="ru-RU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8451172" y="609588"/>
            <a:ext cx="5877306" cy="5261523"/>
          </a:xfrm>
          <a:prstGeom prst="rect">
            <a:avLst/>
          </a:prstGeom>
          <a:noFill/>
        </p:spPr>
      </p:pic>
      <p:pic>
        <p:nvPicPr>
          <p:cNvPr id="2" name="Google Shape;112;p8" descr="preencoded.png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655290" y="7743826"/>
            <a:ext cx="1988715" cy="25792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Группа 12"/>
          <p:cNvGrpSpPr/>
          <p:nvPr/>
        </p:nvGrpSpPr>
        <p:grpSpPr bwMode="auto">
          <a:xfrm>
            <a:off x="16613366" y="8139863"/>
            <a:ext cx="1988715" cy="2333876"/>
            <a:chOff x="15030450" y="4914900"/>
            <a:chExt cx="2743200" cy="2647949"/>
          </a:xfrm>
        </p:grpSpPr>
        <p:pic>
          <p:nvPicPr>
            <p:cNvPr id="3" name="Google Shape;113;p8" descr="preencoded.png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15030450" y="6438899"/>
              <a:ext cx="2743200" cy="112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14;p8" descr="preencoded.png"/>
            <p:cNvPicPr/>
            <p:nvPr/>
          </p:nvPicPr>
          <p:blipFill>
            <a:blip r:embed="rId5">
              <a:alphaModFix/>
            </a:blip>
            <a:stretch/>
          </p:blipFill>
          <p:spPr bwMode="auto">
            <a:xfrm>
              <a:off x="15697200" y="4914900"/>
              <a:ext cx="2076450" cy="26479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17;p8" descr="preencoded.png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313509" y="640911"/>
            <a:ext cx="8137663" cy="10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 bwMode="auto">
          <a:xfrm>
            <a:off x="558324" y="761123"/>
            <a:ext cx="7340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Средняя общеобразовательная школа в п. Солнечный Сургутский район</a:t>
            </a:r>
            <a:endParaRPr/>
          </a:p>
        </p:txBody>
      </p:sp>
      <p:sp>
        <p:nvSpPr>
          <p:cNvPr id="14" name="Google Shape;159;p10"/>
          <p:cNvSpPr/>
          <p:nvPr/>
        </p:nvSpPr>
        <p:spPr bwMode="auto">
          <a:xfrm>
            <a:off x="17174013" y="9677412"/>
            <a:ext cx="867421" cy="35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93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1800"/>
              <a:buFont typeface="Inter"/>
              <a:buNone/>
              <a:defRPr/>
            </a:pPr>
            <a:r>
              <a:rPr lang="ru-RU" sz="2000" b="1" i="0" u="none" strike="noStrike" cap="none">
                <a:solidFill>
                  <a:srgbClr val="003D6A"/>
                </a:solidFill>
                <a:latin typeface="Inter"/>
                <a:ea typeface="Inter"/>
                <a:cs typeface="Calibri"/>
              </a:rPr>
              <a:t>4</a:t>
            </a:r>
            <a:endParaRPr sz="2000" b="1" i="0" u="none" strike="noStrike" cap="none">
              <a:solidFill>
                <a:srgbClr val="003D6A"/>
              </a:solidFill>
              <a:latin typeface="Inter"/>
              <a:ea typeface="Inter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186402" y="2543174"/>
            <a:ext cx="5446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Мощность объекта</a:t>
            </a:r>
            <a:endParaRPr/>
          </a:p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(количество мест)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3249056" y="3801155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Объем инвестиций 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56755" y="3659399"/>
            <a:ext cx="178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1,</a:t>
            </a: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497</a:t>
            </a:r>
            <a:endParaRPr lang="ru-RU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руб.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628645" y="2597566"/>
            <a:ext cx="26400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1100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мест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967483" y="1829309"/>
            <a:ext cx="1962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08.08.2022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460403" y="4718631"/>
            <a:ext cx="976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8 лет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3268250" y="4681835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Срок соглашения</a:t>
            </a:r>
            <a:endParaRPr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3214680" y="1829309"/>
            <a:ext cx="5135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Введен в эксплуатацию</a:t>
            </a:r>
            <a:endParaRPr/>
          </a:p>
        </p:txBody>
      </p:sp>
      <p:pic>
        <p:nvPicPr>
          <p:cNvPr id="25" name="Google Shape;74;p5" descr="preencoded.png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-85369" y="8718192"/>
            <a:ext cx="1428037" cy="158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503367" y="6170581"/>
            <a:ext cx="5049537" cy="3378368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13657663" y="6097771"/>
            <a:ext cx="4424617" cy="3451178"/>
          </a:xfrm>
          <a:prstGeom prst="rect">
            <a:avLst/>
          </a:prstGeom>
          <a:noFill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14538430" y="640911"/>
            <a:ext cx="3503005" cy="2678412"/>
          </a:xfrm>
          <a:prstGeom prst="rect">
            <a:avLst/>
          </a:prstGeom>
          <a:noFill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14579277" y="3436226"/>
            <a:ext cx="3503003" cy="243488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 bwMode="auto">
          <a:xfrm>
            <a:off x="-37492" y="5499541"/>
            <a:ext cx="378661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Кап грант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Инвест платёж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Субсидия на проценты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Операционный	платёж</a:t>
            </a:r>
            <a:endParaRPr/>
          </a:p>
          <a:p>
            <a:pPr algn="ctr">
              <a:buClr>
                <a:srgbClr val="65D454"/>
              </a:buClr>
              <a:defRPr/>
            </a:pPr>
            <a:endParaRPr lang="ru-RU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1077894" y="7526360"/>
            <a:ext cx="72914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000" b="0" i="0">
                <a:solidFill>
                  <a:srgbClr val="003D6A"/>
                </a:solidFill>
                <a:latin typeface="Inter"/>
                <a:ea typeface="Inter"/>
              </a:rPr>
              <a:t>Школа возведена по современному проекту: обустроенные классы, цифровые лаборатории, столовая на 340 посадочных мест, библиотека, спортзалы, конференц-зал, бассейн</a:t>
            </a:r>
            <a:endParaRPr lang="ru-RU" sz="2000">
              <a:ln w="0"/>
              <a:solidFill>
                <a:srgbClr val="003D6A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3297534" y="5719440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Механизм платежей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7426493" y="621718"/>
            <a:ext cx="6590817" cy="5402990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 bwMode="auto">
          <a:xfrm>
            <a:off x="17254540" y="8528826"/>
            <a:ext cx="1033459" cy="1961373"/>
            <a:chOff x="15030450" y="4914900"/>
            <a:chExt cx="2743200" cy="2647949"/>
          </a:xfrm>
        </p:grpSpPr>
        <p:pic>
          <p:nvPicPr>
            <p:cNvPr id="3" name="Google Shape;113;p8" descr="preencoded.png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5030450" y="6438899"/>
              <a:ext cx="2743200" cy="112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14;p8" descr="preencoded.png"/>
            <p:cNvPicPr/>
            <p:nvPr/>
          </p:nvPicPr>
          <p:blipFill>
            <a:blip r:embed="rId4">
              <a:alphaModFix/>
            </a:blip>
            <a:stretch/>
          </p:blipFill>
          <p:spPr bwMode="auto">
            <a:xfrm>
              <a:off x="15697200" y="4914900"/>
              <a:ext cx="2076450" cy="26479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17;p8" descr="preencoded.png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313509" y="640911"/>
            <a:ext cx="8137663" cy="10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 bwMode="auto">
          <a:xfrm>
            <a:off x="558324" y="761123"/>
            <a:ext cx="7340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Средняя общеобразовательная школа в п. </a:t>
            </a: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Нижнесортымский</a:t>
            </a: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 Сургутский район</a:t>
            </a:r>
            <a:endParaRPr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214680" y="2709439"/>
            <a:ext cx="5446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Мощность объекта</a:t>
            </a:r>
            <a:endParaRPr/>
          </a:p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(количество мест)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3214680" y="3925290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Объем инвестиций 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56755" y="3756779"/>
            <a:ext cx="178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1,392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руб.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628650" y="2711778"/>
            <a:ext cx="26400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1100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мест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967483" y="1829309"/>
            <a:ext cx="1962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08.08.2022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460404" y="4912668"/>
            <a:ext cx="976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8 лет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3268720" y="4912668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Срок соглашения</a:t>
            </a:r>
            <a:endParaRPr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3214680" y="1829309"/>
            <a:ext cx="5135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Введен в эксплуатацию</a:t>
            </a:r>
            <a:endParaRPr/>
          </a:p>
        </p:txBody>
      </p:sp>
      <p:pic>
        <p:nvPicPr>
          <p:cNvPr id="25" name="Google Shape;74;p5" descr="preencoded.png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-19438" y="8706903"/>
            <a:ext cx="1428037" cy="158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2;p8" descr="preencoded.png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396727" y="8824273"/>
            <a:ext cx="1428037" cy="163121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7"/>
          <p:cNvSpPr txBox="1"/>
          <p:nvPr/>
        </p:nvSpPr>
        <p:spPr bwMode="auto">
          <a:xfrm>
            <a:off x="154225" y="7278501"/>
            <a:ext cx="72266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000" b="0" i="0">
                <a:solidFill>
                  <a:srgbClr val="003D6A"/>
                </a:solidFill>
                <a:latin typeface="Inter"/>
                <a:ea typeface="Inter"/>
              </a:rPr>
              <a:t>Школа возведена по современному проекту: лаборатории инженерно-технической и естественно-научной направленности, студия дизайна,</a:t>
            </a:r>
            <a:r>
              <a:rPr lang="en-US" sz="2000" b="0" i="0">
                <a:solidFill>
                  <a:srgbClr val="003D6A"/>
                </a:solidFill>
                <a:latin typeface="Inter"/>
                <a:ea typeface="Inter"/>
              </a:rPr>
              <a:t> </a:t>
            </a:r>
            <a:r>
              <a:rPr lang="ru-RU" sz="2000" b="0" i="0">
                <a:solidFill>
                  <a:srgbClr val="003D6A"/>
                </a:solidFill>
                <a:latin typeface="Inter"/>
                <a:ea typeface="Inter"/>
              </a:rPr>
              <a:t>три спортзала, хореографический класс и 25-метровый бассейн</a:t>
            </a:r>
            <a:endParaRPr lang="ru-RU" sz="2000">
              <a:ln w="0"/>
              <a:solidFill>
                <a:srgbClr val="003D6A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-55926" y="5499541"/>
            <a:ext cx="38234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Кап грант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Инвест платёж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Субсидия на проценты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Операционный	платёж</a:t>
            </a:r>
            <a:endParaRPr/>
          </a:p>
        </p:txBody>
      </p:sp>
      <p:sp>
        <p:nvSpPr>
          <p:cNvPr id="30" name="TextBox 29"/>
          <p:cNvSpPr txBox="1"/>
          <p:nvPr/>
        </p:nvSpPr>
        <p:spPr bwMode="auto">
          <a:xfrm>
            <a:off x="3268720" y="5710971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Механизм платежей</a:t>
            </a:r>
            <a:endParaRPr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4112982" y="630316"/>
            <a:ext cx="3967161" cy="2645318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7426493" y="6131855"/>
            <a:ext cx="5832307" cy="3883727"/>
          </a:xfrm>
          <a:prstGeom prst="rect">
            <a:avLst/>
          </a:prstGeom>
          <a:noFill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14112982" y="3371372"/>
            <a:ext cx="3967161" cy="2662503"/>
          </a:xfrm>
          <a:prstGeom prst="rect">
            <a:avLst/>
          </a:prstGeom>
          <a:noFill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13407337" y="6129612"/>
            <a:ext cx="4652961" cy="3883727"/>
          </a:xfrm>
          <a:prstGeom prst="rect">
            <a:avLst/>
          </a:prstGeom>
          <a:noFill/>
        </p:spPr>
      </p:pic>
      <p:sp>
        <p:nvSpPr>
          <p:cNvPr id="14" name="Google Shape;159;p10"/>
          <p:cNvSpPr/>
          <p:nvPr/>
        </p:nvSpPr>
        <p:spPr bwMode="auto">
          <a:xfrm>
            <a:off x="17072017" y="9920416"/>
            <a:ext cx="867421" cy="832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93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1800"/>
              <a:buFont typeface="Inter"/>
              <a:buNone/>
              <a:defRPr/>
            </a:pPr>
            <a:r>
              <a:rPr lang="ru-RU" sz="2000" b="1" i="0" u="none" strike="noStrike" cap="none">
                <a:solidFill>
                  <a:srgbClr val="003D6A"/>
                </a:solidFill>
                <a:latin typeface="Inter"/>
                <a:ea typeface="Inter"/>
                <a:cs typeface="Calibri"/>
              </a:rPr>
              <a:t>5</a:t>
            </a:r>
            <a:endParaRPr sz="2000" b="1" i="0" u="none" strike="noStrike" cap="none">
              <a:solidFill>
                <a:srgbClr val="003D6A"/>
              </a:solidFill>
              <a:latin typeface="Inter"/>
              <a:ea typeface="Inter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 bwMode="auto">
          <a:xfrm>
            <a:off x="16341142" y="8216161"/>
            <a:ext cx="1988715" cy="2333876"/>
            <a:chOff x="15030450" y="4914900"/>
            <a:chExt cx="2743200" cy="2647949"/>
          </a:xfrm>
        </p:grpSpPr>
        <p:pic>
          <p:nvPicPr>
            <p:cNvPr id="3" name="Google Shape;113;p8" descr="preencoded.png"/>
            <p:cNvPicPr/>
            <p:nvPr/>
          </p:nvPicPr>
          <p:blipFill>
            <a:blip r:embed="rId2">
              <a:alphaModFix/>
            </a:blip>
            <a:stretch/>
          </p:blipFill>
          <p:spPr bwMode="auto">
            <a:xfrm>
              <a:off x="15030450" y="6438899"/>
              <a:ext cx="2743200" cy="1123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14;p8" descr="preencoded.png"/>
            <p:cNvPicPr/>
            <p:nvPr/>
          </p:nvPicPr>
          <p:blipFill>
            <a:blip r:embed="rId3">
              <a:alphaModFix/>
            </a:blip>
            <a:stretch/>
          </p:blipFill>
          <p:spPr bwMode="auto">
            <a:xfrm>
              <a:off x="15697200" y="4914900"/>
              <a:ext cx="2076450" cy="26479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17;p8" descr="preencoded.png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313509" y="640911"/>
            <a:ext cx="8137663" cy="10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 bwMode="auto">
          <a:xfrm>
            <a:off x="558324" y="761123"/>
            <a:ext cx="7340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Средняя общеобразовательная школа в квартале №25 г. Нижневартовска</a:t>
            </a:r>
            <a:endParaRPr/>
          </a:p>
        </p:txBody>
      </p:sp>
      <p:sp>
        <p:nvSpPr>
          <p:cNvPr id="14" name="Google Shape;159;p10"/>
          <p:cNvSpPr/>
          <p:nvPr/>
        </p:nvSpPr>
        <p:spPr bwMode="auto">
          <a:xfrm>
            <a:off x="17143472" y="9755638"/>
            <a:ext cx="867421" cy="35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93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1800"/>
              <a:buFont typeface="Inter"/>
              <a:buNone/>
              <a:defRPr/>
            </a:pPr>
            <a:r>
              <a:rPr lang="ru-RU" sz="2000" b="1" i="0" u="none" strike="noStrike" cap="none">
                <a:solidFill>
                  <a:srgbClr val="003D6A"/>
                </a:solidFill>
                <a:latin typeface="Inter"/>
                <a:ea typeface="Inter"/>
                <a:cs typeface="Inter"/>
              </a:rPr>
              <a:t>6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178745" y="2475058"/>
            <a:ext cx="5446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Мощность объекта</a:t>
            </a:r>
            <a:endParaRPr/>
          </a:p>
          <a:p>
            <a:pPr algn="just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(количество мест)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3178745" y="3512920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Объем инвестиций 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3338235" y="8052058"/>
            <a:ext cx="48857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2060"/>
                </a:solidFill>
                <a:latin typeface="Inter"/>
                <a:ea typeface="Inter"/>
                <a:cs typeface="Open Sans"/>
              </a:rPr>
              <a:t>Бассейн, спортивные и хореографические залы, лаборатории и классы робототехники, музыки, столовая на 600 мест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56754" y="3376954"/>
            <a:ext cx="178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1,700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руб.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628643" y="2472024"/>
            <a:ext cx="26400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1125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мест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002749" y="1829309"/>
            <a:ext cx="1891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19.06.2023</a:t>
            </a:r>
            <a:endParaRPr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859033" y="4374059"/>
            <a:ext cx="2049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22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тыс. м2</a:t>
            </a:r>
            <a:endParaRPr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415240" y="8485748"/>
            <a:ext cx="1374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4 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блока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460403" y="5545562"/>
            <a:ext cx="976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8 лет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3230559" y="5485887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Срок соглашения</a:t>
            </a:r>
            <a:endParaRPr/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181882" y="4508081"/>
            <a:ext cx="5135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Площадь здания</a:t>
            </a:r>
            <a:endParaRPr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3214680" y="1829309"/>
            <a:ext cx="5135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Введен в эксплуатацию</a:t>
            </a:r>
            <a:endParaRPr/>
          </a:p>
        </p:txBody>
      </p:sp>
      <p:pic>
        <p:nvPicPr>
          <p:cNvPr id="25" name="Google Shape;74;p5" descr="preencoded.png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-12797" y="8716581"/>
            <a:ext cx="1428037" cy="158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2;p8" descr="preencoded.png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7411952" y="8885820"/>
            <a:ext cx="1715061" cy="206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427447" y="640911"/>
            <a:ext cx="6421167" cy="4959789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427446" y="5872279"/>
            <a:ext cx="4989381" cy="3773810"/>
          </a:xfrm>
          <a:prstGeom prst="rect">
            <a:avLst/>
          </a:prstGeom>
          <a:noFill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13608453" y="5871112"/>
            <a:ext cx="4461454" cy="3773810"/>
          </a:xfrm>
          <a:prstGeom prst="rect">
            <a:avLst/>
          </a:prstGeom>
          <a:noFill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14960307" y="640911"/>
            <a:ext cx="3109600" cy="2534089"/>
          </a:xfrm>
          <a:prstGeom prst="rect">
            <a:avLst/>
          </a:prstGeom>
          <a:noFill/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14996241" y="3293355"/>
            <a:ext cx="3073665" cy="227120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 bwMode="auto">
          <a:xfrm>
            <a:off x="55371" y="6188635"/>
            <a:ext cx="378661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Кап грант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Инвест платёж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Субсидия на проценты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Операционный	платёж</a:t>
            </a:r>
            <a:endParaRPr/>
          </a:p>
          <a:p>
            <a:pPr algn="ctr">
              <a:buClr>
                <a:srgbClr val="65D454"/>
              </a:buClr>
              <a:defRPr/>
            </a:pPr>
            <a:endParaRPr lang="ru-RU" sz="24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3278466" y="6417720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Механизм платежей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oogle Shape;117;p8" descr="preencoded.png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13509" y="640911"/>
            <a:ext cx="8137663" cy="10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 bwMode="auto">
          <a:xfrm>
            <a:off x="558324" y="761123"/>
            <a:ext cx="7340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Средняя общеобразовательная школа в 39 микрорайоне г. Сургута, Блок 2</a:t>
            </a:r>
            <a:endParaRPr/>
          </a:p>
        </p:txBody>
      </p:sp>
      <p:sp>
        <p:nvSpPr>
          <p:cNvPr id="14" name="Google Shape;159;p10"/>
          <p:cNvSpPr/>
          <p:nvPr/>
        </p:nvSpPr>
        <p:spPr bwMode="auto">
          <a:xfrm>
            <a:off x="16468078" y="9610725"/>
            <a:ext cx="867421" cy="35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93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1800"/>
              <a:buFont typeface="Inter"/>
              <a:buNone/>
              <a:defRPr/>
            </a:pPr>
            <a:r>
              <a:rPr lang="ru-RU" sz="2000" b="1">
                <a:solidFill>
                  <a:srgbClr val="003D6A"/>
                </a:solidFill>
                <a:latin typeface="Inter"/>
                <a:ea typeface="Inter"/>
                <a:cs typeface="Calibri"/>
              </a:rPr>
              <a:t>7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231868" y="2548342"/>
            <a:ext cx="5446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Мощность объекта</a:t>
            </a:r>
            <a:endParaRPr/>
          </a:p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(количество мест)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3249056" y="3819426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Объем инвестиций 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35602" y="3600710"/>
            <a:ext cx="178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0,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90</a:t>
            </a:r>
            <a:r>
              <a:rPr lang="en-US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4</a:t>
            </a: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руб.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628645" y="2547110"/>
            <a:ext cx="26400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550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мест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005954" y="1829309"/>
            <a:ext cx="1885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31.03.2022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374106" y="4784921"/>
            <a:ext cx="976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8 лет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3268715" y="4765926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Срок соглашения</a:t>
            </a:r>
            <a:endParaRPr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3214680" y="1829309"/>
            <a:ext cx="5135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Введен в эксплуатацию</a:t>
            </a:r>
            <a:endParaRPr/>
          </a:p>
        </p:txBody>
      </p:sp>
      <p:pic>
        <p:nvPicPr>
          <p:cNvPr id="25" name="Google Shape;74;p5" descr="preencoded.png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60088" y="8563920"/>
            <a:ext cx="1428037" cy="158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2;p8" descr="preencoded.png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6849682" y="8798946"/>
            <a:ext cx="1828630" cy="148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533170" y="536754"/>
            <a:ext cx="9441321" cy="5334358"/>
          </a:xfrm>
          <a:prstGeom prst="rect">
            <a:avLst/>
          </a:prstGeom>
          <a:noFill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8532280" y="6156625"/>
            <a:ext cx="4776839" cy="3329452"/>
          </a:xfrm>
          <a:prstGeom prst="rect">
            <a:avLst/>
          </a:prstGeom>
          <a:noFill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3342108" y="6156625"/>
            <a:ext cx="4742928" cy="332945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 bwMode="auto">
          <a:xfrm>
            <a:off x="51852" y="5379459"/>
            <a:ext cx="37513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Кап грант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Инвест платёж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Субсидия на проценты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Операционный	платёж</a:t>
            </a:r>
            <a:endParaRPr/>
          </a:p>
        </p:txBody>
      </p:sp>
      <p:sp>
        <p:nvSpPr>
          <p:cNvPr id="26" name="TextBox 25"/>
          <p:cNvSpPr txBox="1"/>
          <p:nvPr/>
        </p:nvSpPr>
        <p:spPr bwMode="auto">
          <a:xfrm>
            <a:off x="3350098" y="5691123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Механизм платежей</a:t>
            </a:r>
            <a:endParaRPr/>
          </a:p>
        </p:txBody>
      </p:sp>
      <p:sp>
        <p:nvSpPr>
          <p:cNvPr id="28" name="TextBox 27"/>
          <p:cNvSpPr txBox="1"/>
          <p:nvPr/>
        </p:nvSpPr>
        <p:spPr bwMode="auto">
          <a:xfrm>
            <a:off x="558324" y="7115357"/>
            <a:ext cx="73718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0" i="0">
                <a:solidFill>
                  <a:srgbClr val="003D6A"/>
                </a:solidFill>
                <a:latin typeface="Inter"/>
                <a:ea typeface="Inter"/>
              </a:rPr>
              <a:t>Новый корпус оборудован спортивным, хореографическим и актовым залами, бассейном, лингафонными кабинетами, кабинетом для коррекционной педагогики детей с ОВЗ, помещением для занятий шахматами, медицинским блоком, библиотекой, столовой</a:t>
            </a:r>
            <a:endParaRPr lang="ru-RU" sz="2000">
              <a:solidFill>
                <a:srgbClr val="003D6A"/>
              </a:solidFill>
              <a:latin typeface="Inter"/>
              <a:ea typeface="Inter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" name="Google Shape;117;p8" descr="preencoded.png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180946" y="277828"/>
            <a:ext cx="16670139" cy="98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12;p8" descr="preencoded.png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839278" y="8361091"/>
            <a:ext cx="2199170" cy="20451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 bwMode="auto">
          <a:xfrm>
            <a:off x="3037375" y="2291431"/>
            <a:ext cx="5301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Мощность полигона ТКО/</a:t>
            </a:r>
            <a:endParaRPr/>
          </a:p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Мусоросортировочного комплекса 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3027260" y="3673445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Объем инвестиций 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3011353" y="5504213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Количество карт захоронения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06678" y="3470089"/>
            <a:ext cx="178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1,482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руб.</a:t>
            </a:r>
            <a:endParaRPr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41225" y="2407757"/>
            <a:ext cx="26400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90/100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тыс. тонн в год</a:t>
            </a:r>
            <a:endParaRPr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781667" y="1653201"/>
            <a:ext cx="1959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28.07.2022</a:t>
            </a:r>
            <a:endParaRPr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74002" y="4479325"/>
            <a:ext cx="20491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1 270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0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тыс. тонн</a:t>
            </a:r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215937" y="5471561"/>
            <a:ext cx="965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 шт.</a:t>
            </a:r>
            <a:endParaRPr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110940" y="6213109"/>
            <a:ext cx="1175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20 лет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044415" y="6914251"/>
            <a:ext cx="1308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80 чел.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3011353" y="6179775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Срок эксплуатации полигона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3081295" y="6937462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Численность работников</a:t>
            </a:r>
            <a:endParaRPr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3011353" y="4453271"/>
            <a:ext cx="5135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Вместимость участка складирования</a:t>
            </a:r>
            <a:endParaRPr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3027260" y="1653201"/>
            <a:ext cx="5135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Введен в эксплуатацию</a:t>
            </a:r>
            <a:endParaRPr/>
          </a:p>
        </p:txBody>
      </p:sp>
      <p:grpSp>
        <p:nvGrpSpPr>
          <p:cNvPr id="20" name="Группа 19"/>
          <p:cNvGrpSpPr/>
          <p:nvPr/>
        </p:nvGrpSpPr>
        <p:grpSpPr bwMode="auto">
          <a:xfrm>
            <a:off x="8375071" y="5827917"/>
            <a:ext cx="8882215" cy="4031382"/>
            <a:chOff x="881853" y="1495325"/>
            <a:chExt cx="5972303" cy="4757324"/>
          </a:xfrm>
        </p:grpSpPr>
        <p:pic>
          <p:nvPicPr>
            <p:cNvPr id="21" name="Picture 2" descr="\\fs\Docx\ГЧП ПРОЕКТЫ\!ТКО\!!Нефтеюганский полигон ТКО\Фото полигона после ввода в эксплуатацию\Фото полигона после ввода в эксплуатацию\WhatsApp Image 2022-09-06 at 11.24.50.jpeg"/>
            <p:cNvPicPr>
              <a:picLocks noChangeAspect="1" noChangeArrowheads="1"/>
            </p:cNvPicPr>
            <p:nvPr/>
          </p:nvPicPr>
          <p:blipFill>
            <a:blip r:embed="rId4"/>
            <a:srcRect l="4661" t="0" r="21525" b="0"/>
            <a:stretch/>
          </p:blipFill>
          <p:spPr bwMode="auto">
            <a:xfrm>
              <a:off x="2252706" y="1495325"/>
              <a:ext cx="3076574" cy="2344496"/>
            </a:xfrm>
            <a:prstGeom prst="rect">
              <a:avLst/>
            </a:prstGeom>
            <a:noFill/>
          </p:spPr>
        </p:pic>
        <p:pic>
          <p:nvPicPr>
            <p:cNvPr id="22" name="Picture 3" descr="\\fs\Docx\ГЧП ПРОЕКТЫ\!ТКО\!!Нефтеюганский полигон ТКО\Фото полигона после ввода в эксплуатацию\Фото полигона после ввода в эксплуатацию\WhatsApp Image 2022-09-06 at 11.24.52.jpeg"/>
            <p:cNvPicPr>
              <a:picLocks noChangeAspect="1" noChangeArrowheads="1"/>
            </p:cNvPicPr>
            <p:nvPr/>
          </p:nvPicPr>
          <p:blipFill>
            <a:blip r:embed="rId5"/>
            <a:srcRect l="0" t="0" r="0" b="10108"/>
            <a:stretch/>
          </p:blipFill>
          <p:spPr bwMode="auto">
            <a:xfrm>
              <a:off x="5389121" y="1495325"/>
              <a:ext cx="1465035" cy="2344496"/>
            </a:xfrm>
            <a:prstGeom prst="rect">
              <a:avLst/>
            </a:prstGeom>
            <a:noFill/>
          </p:spPr>
        </p:pic>
        <p:pic>
          <p:nvPicPr>
            <p:cNvPr id="23" name="Picture 4" descr="\\fs\Docx\ГЧП ПРОЕКТЫ\!ТКО\!!Нефтеюганский полигон ТКО\Фото полигона после ввода в эксплуатацию\Фото полигона после ввода в эксплуатацию\WhatsApp Image 2022-09-06 at 11.24.58.jpeg"/>
            <p:cNvPicPr>
              <a:picLocks noChangeAspect="1" noChangeArrowheads="1"/>
            </p:cNvPicPr>
            <p:nvPr/>
          </p:nvPicPr>
          <p:blipFill>
            <a:blip r:embed="rId6"/>
            <a:srcRect l="6288" t="0" r="21769" b="0"/>
            <a:stretch/>
          </p:blipFill>
          <p:spPr bwMode="auto">
            <a:xfrm>
              <a:off x="2252706" y="3908259"/>
              <a:ext cx="3077463" cy="2344389"/>
            </a:xfrm>
            <a:prstGeom prst="rect">
              <a:avLst/>
            </a:prstGeom>
            <a:noFill/>
          </p:spPr>
        </p:pic>
        <p:pic>
          <p:nvPicPr>
            <p:cNvPr id="24" name="Picture 5" descr="\\fs\Docx\ГЧП ПРОЕКТЫ\!ТКО\!!Нефтеюганский полигон ТКО\Фото полигона после ввода в эксплуатацию\Фото полигона после ввода в эксплуатацию\WhatsApp Image 2022-09-06 at 11.25.00.jpeg"/>
            <p:cNvPicPr>
              <a:picLocks noChangeAspect="1" noChangeArrowheads="1"/>
            </p:cNvPicPr>
            <p:nvPr/>
          </p:nvPicPr>
          <p:blipFill>
            <a:blip r:embed="rId7"/>
            <a:srcRect l="0" t="-4" r="13138" b="4"/>
            <a:stretch/>
          </p:blipFill>
          <p:spPr bwMode="auto">
            <a:xfrm>
              <a:off x="881853" y="3908153"/>
              <a:ext cx="1322690" cy="2344496"/>
            </a:xfrm>
            <a:prstGeom prst="rect">
              <a:avLst/>
            </a:prstGeom>
            <a:noFill/>
          </p:spPr>
        </p:pic>
        <p:pic>
          <p:nvPicPr>
            <p:cNvPr id="25" name="Picture 6" descr="\\fs\Docx\ГЧП ПРОЕКТЫ\!ТКО\!!Нефтеюганский полигон ТКО\Фото полигона после ввода в эксплуатацию\Фото полигона после ввода в эксплуатацию\WhatsApp Image 2022-09-06 at 11.25.11.jpeg"/>
            <p:cNvPicPr>
              <a:picLocks noChangeAspect="1" noChangeArrowheads="1"/>
            </p:cNvPicPr>
            <p:nvPr/>
          </p:nvPicPr>
          <p:blipFill>
            <a:blip r:embed="rId8"/>
            <a:srcRect l="0" t="191" r="0" b="242"/>
            <a:stretch/>
          </p:blipFill>
          <p:spPr bwMode="auto">
            <a:xfrm>
              <a:off x="881854" y="1495326"/>
              <a:ext cx="1322689" cy="2344496"/>
            </a:xfrm>
            <a:prstGeom prst="rect">
              <a:avLst/>
            </a:prstGeom>
            <a:noFill/>
          </p:spPr>
        </p:pic>
        <p:pic>
          <p:nvPicPr>
            <p:cNvPr id="26" name="Picture 7" descr="\\fs\Docx\ГЧП ПРОЕКТЫ\!ТКО\!!Нефтеюганский полигон ТКО\Фото полигона после ввода в эксплуатацию\Фото полигона после ввода в эксплуатацию\WhatsApp Image 2022-09-06 at 11.24.44.jpeg"/>
            <p:cNvPicPr>
              <a:picLocks noChangeAspect="1" noChangeArrowheads="1"/>
            </p:cNvPicPr>
            <p:nvPr/>
          </p:nvPicPr>
          <p:blipFill>
            <a:blip r:embed="rId9"/>
            <a:srcRect l="340" t="0" r="1792" b="11903"/>
            <a:stretch/>
          </p:blipFill>
          <p:spPr bwMode="auto">
            <a:xfrm>
              <a:off x="5389121" y="3908259"/>
              <a:ext cx="1465035" cy="2344389"/>
            </a:xfrm>
            <a:prstGeom prst="rect">
              <a:avLst/>
            </a:prstGeom>
            <a:noFill/>
          </p:spPr>
        </p:pic>
      </p:grpSp>
      <p:pic>
        <p:nvPicPr>
          <p:cNvPr id="27" name="Google Shape;72;p5" descr="preencoded.png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16631398" y="310020"/>
            <a:ext cx="1408203" cy="1474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74;p5" descr="preencoded.png"/>
          <p:cNvPicPr/>
          <p:nvPr/>
        </p:nvPicPr>
        <p:blipFill>
          <a:blip r:embed="rId11">
            <a:alphaModFix/>
          </a:blip>
          <a:stretch/>
        </p:blipFill>
        <p:spPr bwMode="auto">
          <a:xfrm>
            <a:off x="-44995" y="9030240"/>
            <a:ext cx="1113801" cy="131329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59;p10"/>
          <p:cNvSpPr/>
          <p:nvPr/>
        </p:nvSpPr>
        <p:spPr bwMode="auto">
          <a:xfrm>
            <a:off x="17172179" y="9612862"/>
            <a:ext cx="867421" cy="35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93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1800"/>
              <a:buFont typeface="Inter"/>
              <a:buNone/>
              <a:defRPr/>
            </a:pPr>
            <a:r>
              <a:rPr lang="ru-RU" sz="2000" b="1" i="0" u="none" strike="noStrike" cap="none">
                <a:solidFill>
                  <a:srgbClr val="003D6A"/>
                </a:solidFill>
                <a:latin typeface="Inter"/>
                <a:ea typeface="Inter"/>
                <a:cs typeface="Calibri"/>
              </a:rPr>
              <a:t>8</a:t>
            </a:r>
            <a:endParaRPr sz="2000" b="1" i="0" u="none" strike="noStrike" cap="none">
              <a:solidFill>
                <a:srgbClr val="003D6A"/>
              </a:solidFill>
              <a:latin typeface="Inter"/>
              <a:ea typeface="Inter"/>
              <a:cs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rcRect l="61" t="32572" r="5692" b="6280"/>
          <a:stretch/>
        </p:blipFill>
        <p:spPr bwMode="auto">
          <a:xfrm>
            <a:off x="8375071" y="1485022"/>
            <a:ext cx="8882215" cy="419315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 bwMode="auto">
          <a:xfrm>
            <a:off x="3122587" y="7929791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Механизм платежей</a:t>
            </a:r>
            <a:endParaRPr/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917920" y="7598711"/>
            <a:ext cx="16866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Кап грант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МГД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Тариф</a:t>
            </a:r>
            <a:endParaRPr/>
          </a:p>
        </p:txBody>
      </p:sp>
      <p:sp>
        <p:nvSpPr>
          <p:cNvPr id="34" name="TextBox 33"/>
          <p:cNvSpPr txBox="1"/>
          <p:nvPr/>
        </p:nvSpPr>
        <p:spPr bwMode="auto">
          <a:xfrm>
            <a:off x="468905" y="452872"/>
            <a:ext cx="144227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Комплексный межмуниципальный полигон ТКО </a:t>
            </a:r>
            <a:r>
              <a:rPr lang="ru-RU" sz="2400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для городов Нефтеюганска и Пыть-Яха, поселений Нефтеюганского района Югры</a:t>
            </a:r>
            <a:endParaRPr/>
          </a:p>
          <a:p>
            <a:pPr>
              <a:defRPr/>
            </a:pP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oogle Shape;117;p8" descr="preencoded.png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13509" y="640911"/>
            <a:ext cx="8137663" cy="108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 bwMode="auto">
          <a:xfrm>
            <a:off x="558324" y="761123"/>
            <a:ext cx="7340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Сургутский окружной клинический центр охраны материнства и детства</a:t>
            </a:r>
            <a:endParaRPr/>
          </a:p>
        </p:txBody>
      </p:sp>
      <p:sp>
        <p:nvSpPr>
          <p:cNvPr id="14" name="Google Shape;159;p10"/>
          <p:cNvSpPr/>
          <p:nvPr/>
        </p:nvSpPr>
        <p:spPr bwMode="auto">
          <a:xfrm>
            <a:off x="16468078" y="9610725"/>
            <a:ext cx="867421" cy="35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>
              <a:lnSpc>
                <a:spcPct val="129332"/>
              </a:lnSpc>
              <a:spcBef>
                <a:spcPts val="0"/>
              </a:spcBef>
              <a:spcAft>
                <a:spcPts val="0"/>
              </a:spcAft>
              <a:buClr>
                <a:srgbClr val="003D6A"/>
              </a:buClr>
              <a:buSzPts val="1800"/>
              <a:buFont typeface="Inter"/>
              <a:buNone/>
              <a:defRPr/>
            </a:pPr>
            <a:r>
              <a:rPr lang="ru-RU" sz="2000" b="1">
                <a:solidFill>
                  <a:srgbClr val="003D6A"/>
                </a:solidFill>
                <a:latin typeface="Inter"/>
                <a:ea typeface="Inter"/>
                <a:cs typeface="Calibri"/>
              </a:rPr>
              <a:t>9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233333" y="2314675"/>
            <a:ext cx="5446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Мощность объекта</a:t>
            </a:r>
            <a:endParaRPr/>
          </a:p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(коек/ посещений в смену)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3266244" y="3341413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Объем инвестиций 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3266244" y="5168255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2060"/>
                </a:solidFill>
                <a:latin typeface="Inter"/>
                <a:ea typeface="Inter"/>
                <a:cs typeface="Open Sans"/>
              </a:rPr>
              <a:t>Площадь объекта</a:t>
            </a:r>
            <a:endParaRPr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079161" y="3117740"/>
            <a:ext cx="178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10,9 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млрд руб.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660088" y="2433953"/>
            <a:ext cx="2640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315 / 165</a:t>
            </a:r>
            <a:endParaRPr lang="ru-RU" sz="2000">
              <a:ln w="0"/>
              <a:solidFill>
                <a:srgbClr val="0092FF"/>
              </a:solidFill>
              <a:latin typeface="Inter"/>
              <a:ea typeface="Inter"/>
              <a:cs typeface="Open Sans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998739" y="1777120"/>
            <a:ext cx="1899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08.06.2021</a:t>
            </a:r>
            <a:endParaRPr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860891" y="4150621"/>
            <a:ext cx="2049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10</a:t>
            </a:r>
            <a:endParaRPr/>
          </a:p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тыс. родов</a:t>
            </a:r>
            <a:endParaRPr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924615" y="5141986"/>
            <a:ext cx="2175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78 тыс. кв.м.</a:t>
            </a:r>
            <a:endParaRPr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366731" y="5792890"/>
            <a:ext cx="1157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3 года</a:t>
            </a:r>
            <a:endParaRPr/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1332149" y="6622120"/>
            <a:ext cx="1511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800 чел.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3266244" y="5676166"/>
            <a:ext cx="51010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Срок эксплуатации по соглашению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3283432" y="6662664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Численность работников</a:t>
            </a:r>
            <a:endParaRPr/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3249056" y="4296531"/>
            <a:ext cx="5135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2060"/>
                </a:solidFill>
                <a:latin typeface="Inter"/>
                <a:ea typeface="Inter"/>
                <a:cs typeface="Open Sans"/>
              </a:rPr>
              <a:t>Количество</a:t>
            </a: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 родов в год</a:t>
            </a:r>
            <a:endParaRPr/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3214680" y="1791547"/>
            <a:ext cx="5135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Введен в эксплуатацию</a:t>
            </a:r>
            <a:endParaRPr/>
          </a:p>
        </p:txBody>
      </p:sp>
      <p:pic>
        <p:nvPicPr>
          <p:cNvPr id="25" name="Google Shape;74;p5" descr="preencoded.png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0" y="8735828"/>
            <a:ext cx="1428037" cy="158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12;p8" descr="preencoded.png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7664004" y="8756075"/>
            <a:ext cx="1574335" cy="145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1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900706" y="648046"/>
            <a:ext cx="5101073" cy="5101073"/>
          </a:xfrm>
          <a:prstGeom prst="rect">
            <a:avLst/>
          </a:prstGeom>
          <a:noFill/>
        </p:spPr>
      </p:pic>
      <p:pic>
        <p:nvPicPr>
          <p:cNvPr id="7172" name="Picture 4" descr="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8900706" y="6027866"/>
            <a:ext cx="4018224" cy="3455140"/>
          </a:xfrm>
          <a:prstGeom prst="rect">
            <a:avLst/>
          </a:prstGeom>
          <a:noFill/>
        </p:spPr>
      </p:pic>
      <p:pic>
        <p:nvPicPr>
          <p:cNvPr id="7174" name="Picture 6" descr="3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3107149" y="6027866"/>
            <a:ext cx="4945546" cy="3455140"/>
          </a:xfrm>
          <a:prstGeom prst="rect">
            <a:avLst/>
          </a:prstGeom>
          <a:noFill/>
        </p:spPr>
      </p:pic>
      <p:pic>
        <p:nvPicPr>
          <p:cNvPr id="7176" name="Picture 8" descr="4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4241362" y="664934"/>
            <a:ext cx="3810000" cy="2533650"/>
          </a:xfrm>
          <a:prstGeom prst="rect">
            <a:avLst/>
          </a:prstGeom>
          <a:noFill/>
        </p:spPr>
      </p:pic>
      <p:pic>
        <p:nvPicPr>
          <p:cNvPr id="7178" name="Picture 10" descr="3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14241362" y="3328172"/>
            <a:ext cx="3810000" cy="25336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 bwMode="auto">
          <a:xfrm>
            <a:off x="3321867" y="8175209"/>
            <a:ext cx="51010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3D6A"/>
                </a:solidFill>
                <a:latin typeface="Inter"/>
                <a:ea typeface="Inter"/>
                <a:cs typeface="Open Sans"/>
              </a:rPr>
              <a:t>Механизм платежей</a:t>
            </a:r>
            <a:endParaRPr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558323" y="7341722"/>
            <a:ext cx="26750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65D454"/>
              </a:buClr>
              <a:defRPr/>
            </a:pPr>
            <a:r>
              <a:rPr lang="ru-RU" sz="2400">
                <a:ln w="0"/>
                <a:solidFill>
                  <a:srgbClr val="0092FF"/>
                </a:solidFill>
                <a:latin typeface="Inter"/>
                <a:ea typeface="Inter"/>
                <a:cs typeface="Open Sans"/>
              </a:rPr>
              <a:t>Субсидия на возмещение затрат на создание, процентов, эксплуатацию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Р7-Офис/7.3.0.0</Application>
  <DocSecurity>0</DocSecurity>
  <PresentationFormat>Произвольный</PresentationFormat>
  <Paragraphs>0</Paragraphs>
  <Slides>12</Slides>
  <Notes>12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PptxGenJS</dc:creator>
  <cp:keywords/>
  <dc:description/>
  <dc:identifier/>
  <dc:language/>
  <cp:lastModifiedBy/>
  <cp:revision>103</cp:revision>
  <dcterms:created xsi:type="dcterms:W3CDTF">2024-10-02T14:49:06Z</dcterms:created>
  <dcterms:modified xsi:type="dcterms:W3CDTF">2025-02-18T10:19:03Z</dcterms:modified>
  <cp:category/>
  <cp:contentStatus/>
  <cp:version/>
</cp:coreProperties>
</file>