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98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867252367070067E-2"/>
          <c:y val="0.11380237753857987"/>
          <c:w val="0.45481250988204791"/>
          <c:h val="0.83887640711577727"/>
        </c:manualLayout>
      </c:layout>
      <c:doughnutChart>
        <c:varyColors val="1"/>
        <c:ser>
          <c:idx val="0"/>
          <c:order val="0"/>
          <c:tx>
            <c:strRef>
              <c:f>Лист1!$A$2:$A$11</c:f>
              <c:strCache>
                <c:ptCount val="10"/>
                <c:pt idx="0">
                  <c:v>Self-employed persons</c:v>
                </c:pt>
                <c:pt idx="1">
                  <c:v>SME carrying out activities less than 1 year</c:v>
                </c:pt>
                <c:pt idx="2">
                  <c:v>SME carrying out activities from 1 to 3 years</c:v>
                </c:pt>
                <c:pt idx="3">
                  <c:v>SME carrying out activities more than 3 years</c:v>
                </c:pt>
                <c:pt idx="4">
                  <c:v>Socially-oriented nonprofit organizations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46DA77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6.2619113787247185E-3"/>
                  <c:y val="3.1766589342307312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22572178477691E-2"/>
                  <c:y val="-1.0559587524868999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86746165003493E-2"/>
                  <c:y val="5.3571421038889058E-3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90361385433587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703597344449534E-2"/>
                  <c:y val="-6.6390041493775961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204815436682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1204815436682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228915388334488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3662850004011506E-2"/>
                  <c:y val="-2.7421778463259102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Myriad Pro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Self-employed persons</c:v>
                </c:pt>
                <c:pt idx="1">
                  <c:v>SME carrying out activities less than 1 year</c:v>
                </c:pt>
                <c:pt idx="2">
                  <c:v>SME carrying out activities from 1 to 3 years</c:v>
                </c:pt>
                <c:pt idx="3">
                  <c:v>SME carrying out activities more than 3 years</c:v>
                </c:pt>
                <c:pt idx="4">
                  <c:v>Socially-oriented nonprofit organizations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8.4000000000000005E-2</c:v>
                </c:pt>
                <c:pt idx="1">
                  <c:v>0.13200000000000001</c:v>
                </c:pt>
                <c:pt idx="2">
                  <c:v>0.11700000000000001</c:v>
                </c:pt>
                <c:pt idx="3">
                  <c:v>0.64600000000000002</c:v>
                </c:pt>
                <c:pt idx="4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819576437709059"/>
          <c:y val="0.2729088531271831"/>
          <c:w val="0.36939719005712524"/>
          <c:h val="0.55779832500190585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chemeClr val="accent2">
                  <a:lumMod val="50000"/>
                </a:schemeClr>
              </a:solidFill>
              <a:latin typeface="Myriad Pro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915531554767466E-2"/>
          <c:y val="3.3246814271170134E-2"/>
          <c:w val="0.45481250988204791"/>
          <c:h val="0.83887640711577727"/>
        </c:manualLayout>
      </c:layout>
      <c:doughnutChart>
        <c:varyColors val="1"/>
        <c:ser>
          <c:idx val="0"/>
          <c:order val="0"/>
          <c:tx>
            <c:strRef>
              <c:f>Лист1!$A$2:$A$11</c:f>
              <c:strCache>
                <c:ptCount val="10"/>
                <c:pt idx="0">
                  <c:v>Trade sector</c:v>
                </c:pt>
                <c:pt idx="1">
                  <c:v>Неторговый сектор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505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9.4243641231593536E-3"/>
                  <c:y val="-1.4286089238846366E-3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22572178477691E-2"/>
                  <c:y val="-1.0559587524868999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86746165003493E-2"/>
                  <c:y val="5.3571421038889058E-3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90361385433587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56626462133518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1204815436682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1204815436682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228915388334488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3662850004011506E-2"/>
                  <c:y val="-2.7421778463259102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Myriad Pro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Trade sector</c:v>
                </c:pt>
                <c:pt idx="1">
                  <c:v>Неторговый сектор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064079054780396"/>
          <c:y val="0.30869246464628619"/>
          <c:w val="0.35540890657587859"/>
          <c:h val="0.28117303518878323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chemeClr val="accent2">
                  <a:lumMod val="50000"/>
                </a:schemeClr>
              </a:solidFill>
              <a:latin typeface="Myriad Pro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210067305485489E-3"/>
          <c:y val="6.9027419131483123E-2"/>
          <c:w val="0.5652635986907566"/>
          <c:h val="0.87898182240288047"/>
        </c:manualLayout>
      </c:layout>
      <c:doughnutChart>
        <c:varyColors val="1"/>
        <c:ser>
          <c:idx val="0"/>
          <c:order val="0"/>
          <c:tx>
            <c:strRef>
              <c:f>Лист1!$A$2:$A$11</c:f>
              <c:strCache>
                <c:ptCount val="10"/>
                <c:pt idx="0">
                  <c:v>New clients</c:v>
                </c:pt>
                <c:pt idx="1">
                  <c:v>"Повторные" клиенты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rgbClr val="9999FF"/>
              </a:solidFill>
            </c:spPr>
          </c:dPt>
          <c:dPt>
            <c:idx val="1"/>
            <c:bubble3D val="0"/>
            <c:explosion val="0"/>
            <c:spPr>
              <a:solidFill>
                <a:srgbClr val="FFCC66"/>
              </a:solidFill>
            </c:spPr>
          </c:dPt>
          <c:dLbls>
            <c:dLbl>
              <c:idx val="0"/>
              <c:layout>
                <c:manualLayout>
                  <c:x val="-9.4243641231593536E-3"/>
                  <c:y val="-1.4286089238846366E-3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22572178477691E-2"/>
                  <c:y val="-1.0559587524868999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86746165003493E-2"/>
                  <c:y val="5.3571421038889058E-3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90361385433587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56626462133518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1204815436682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1204815436682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228915388334488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3662850004011506E-2"/>
                  <c:y val="-2.7421778463259102E-2"/>
                </c:manualLayout>
              </c:layout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Myriad Pro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Myriad Pro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New clients</c:v>
                </c:pt>
                <c:pt idx="1">
                  <c:v>"Повторные" клиенты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11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374012482333175"/>
          <c:y val="0.29064772325224031"/>
          <c:w val="0.3662599059175573"/>
          <c:h val="0.28117303518878323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chemeClr val="accent2">
                  <a:lumMod val="50000"/>
                </a:schemeClr>
              </a:solidFill>
              <a:latin typeface="Myriad Pro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>
      <a:softEdge rad="50800"/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F6923-9790-45CD-AFDB-E2A2879F944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43172-8727-4469-A0A2-BC87A77A19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65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3172-8727-4469-A0A2-BC87A77A19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24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3172-8727-4469-A0A2-BC87A77A19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14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3172-8727-4469-A0A2-BC87A77A19F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3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3172-8727-4469-A0A2-BC87A77A19F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8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7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8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0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77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9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2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4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2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E47E-7CE3-4ED0-B24B-2A96CEF3EEA7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8D9E-9C5D-4D17-B7D9-2599F6AEB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5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0305" y="961535"/>
            <a:ext cx="8364718" cy="27243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On E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ffectiveness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of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Development Institutions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of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Khanty-Mansiysk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Autonomous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Okrug-Ugra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for 2021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98103"/>
            <a:ext cx="7959366" cy="2759697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/>
            <a:endParaRPr lang="ru-RU" b="1" dirty="0">
              <a:solidFill>
                <a:srgbClr val="FF0000"/>
              </a:solidFill>
            </a:endParaRPr>
          </a:p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/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en-US" sz="2600" b="1" dirty="0" smtClean="0">
                <a:solidFill>
                  <a:srgbClr val="FF0000"/>
                </a:solidFill>
              </a:rPr>
              <a:t>UGRA REGIONAL </a:t>
            </a:r>
          </a:p>
          <a:p>
            <a:pPr algn="l"/>
            <a:r>
              <a:rPr lang="en-US" sz="2600" b="1" dirty="0" smtClean="0">
                <a:solidFill>
                  <a:srgbClr val="FF0000"/>
                </a:solidFill>
              </a:rPr>
              <a:t>MICROCREDIT </a:t>
            </a:r>
            <a:r>
              <a:rPr lang="en-US" sz="2600" b="1" dirty="0">
                <a:solidFill>
                  <a:srgbClr val="FF0000"/>
                </a:solidFill>
              </a:rPr>
              <a:t>COMPANY FOND</a:t>
            </a:r>
            <a:r>
              <a:rPr lang="ru-RU" sz="2600" b="1" dirty="0">
                <a:solidFill>
                  <a:srgbClr val="FF0000"/>
                </a:solidFill>
              </a:rPr>
              <a:t> </a:t>
            </a:r>
            <a:endParaRPr lang="ru-RU" sz="2600" b="1" dirty="0" smtClean="0">
              <a:solidFill>
                <a:srgbClr val="FF0000"/>
              </a:solidFill>
            </a:endParaRPr>
          </a:p>
          <a:p>
            <a:pPr algn="l"/>
            <a:r>
              <a:rPr lang="fr-CH" sz="2000" b="1" dirty="0" smtClean="0">
                <a:solidFill>
                  <a:schemeClr val="accent2">
                    <a:lumMod val="50000"/>
                  </a:schemeClr>
                </a:solidFill>
              </a:rPr>
              <a:t>MICROLOANS FOR YOUR BUSINESS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53835" y="157357"/>
            <a:ext cx="1314450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445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43129" cy="700104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NATIONAL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SME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PROJECT AND </a:t>
            </a:r>
            <a:r>
              <a:rPr lang="fr-CH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SUPPORT OF INDIVIDUAL ENTREPRENEURIAL INITIATIVE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2620"/>
            <a:ext cx="10515600" cy="49043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“SELF-EMPLOYED PERSON SUPPORT”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66279"/>
              </p:ext>
            </p:extLst>
          </p:nvPr>
        </p:nvGraphicFramePr>
        <p:xfrm>
          <a:off x="1032759" y="1832029"/>
          <a:ext cx="8648570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8093"/>
                <a:gridCol w="43004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Target value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Achieved value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         </a:t>
                      </a:r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7 500 000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₽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ru-RU" sz="4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12 820 000 </a:t>
                      </a:r>
                      <a:r>
                        <a:rPr lang="ru-RU" sz="2800" b="1" kern="1200" noProof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56411"/>
              </p:ext>
            </p:extLst>
          </p:nvPr>
        </p:nvGraphicFramePr>
        <p:xfrm>
          <a:off x="1032759" y="3417973"/>
          <a:ext cx="4378228" cy="2720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8228"/>
              </a:tblGrid>
              <a:tr h="340044">
                <a:tc>
                  <a:txBody>
                    <a:bodyPr/>
                    <a:lstStyle/>
                    <a:p>
                      <a:r>
                        <a:rPr lang="fr-CH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Photographic studio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fr-CH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Dry-cleaning services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Computer equipment repair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Musical school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Car maintenance</a:t>
                      </a:r>
                      <a:r>
                        <a:rPr lang="en-U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Hairdressing services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Transportation services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0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Bee farming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6873" y="0"/>
            <a:ext cx="12468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32508" y="3337559"/>
            <a:ext cx="47922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Nizhnevartovsk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Beloyarsky</a:t>
            </a:r>
            <a:r>
              <a:rPr lang="en-US" sz="3600" b="1" dirty="0" smtClean="0">
                <a:solidFill>
                  <a:srgbClr val="FF0000"/>
                </a:solidFill>
              </a:rPr>
              <a:t> District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Sovetsky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District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Nefteyugansk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Nyagan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Khanty-Mansiysk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Surgut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5210" y="5592189"/>
            <a:ext cx="3167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5% </a:t>
            </a:r>
            <a:r>
              <a:rPr lang="fr-CH" sz="3200" b="1" dirty="0" smtClean="0">
                <a:solidFill>
                  <a:schemeClr val="accent2">
                    <a:lumMod val="50000"/>
                  </a:schemeClr>
                </a:solidFill>
              </a:rPr>
              <a:t>per </a:t>
            </a:r>
            <a:r>
              <a:rPr lang="fr-CH" sz="3200" b="1" dirty="0">
                <a:solidFill>
                  <a:schemeClr val="accent2">
                    <a:lumMod val="50000"/>
                  </a:schemeClr>
                </a:solidFill>
              </a:rPr>
              <a:t>annum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369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80835" cy="700104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NATIONAL SME PROJECT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AND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SUPPORT OF INDIVIDUAL ENTREPRENEURIAL INITIATIVE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2620"/>
            <a:ext cx="10515600" cy="49043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“PRE-ACCELERATION”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05330"/>
              </p:ext>
            </p:extLst>
          </p:nvPr>
        </p:nvGraphicFramePr>
        <p:xfrm>
          <a:off x="1032758" y="1832029"/>
          <a:ext cx="8686277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7051"/>
                <a:gridCol w="43192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Target value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Achieved value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</a:t>
                      </a:r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pcs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108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pcs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5727" y="-31598"/>
            <a:ext cx="1202037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66882"/>
              </p:ext>
            </p:extLst>
          </p:nvPr>
        </p:nvGraphicFramePr>
        <p:xfrm>
          <a:off x="1032759" y="3365368"/>
          <a:ext cx="8686278" cy="265830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61411"/>
                <a:gridCol w="895546"/>
                <a:gridCol w="3629321"/>
              </a:tblGrid>
              <a:tr h="303753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In 2021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: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7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shops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fitness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centres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A cafe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A beauty salon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A car wash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A repair shop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A self-service coffee shop were opened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8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vehicles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were purchased 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Selling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Car maintenance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Transportation services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Education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Culture and sports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Health care and social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services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Public catering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Provision of other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services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5761958"/>
            <a:ext cx="3167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5%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per annum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022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80835" cy="700104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NATIONAL SME PROJECT AND SUPPORT OF INDIVIDUAL ENTREPRENEURIAL INITIATIVE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2620"/>
            <a:ext cx="10515600" cy="49043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ACCELERATION”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11609"/>
              </p:ext>
            </p:extLst>
          </p:nvPr>
        </p:nvGraphicFramePr>
        <p:xfrm>
          <a:off x="1032758" y="1832029"/>
          <a:ext cx="9072776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1364"/>
                <a:gridCol w="4511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Target value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Achieved value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pcs</a:t>
                      </a:r>
                      <a:r>
                        <a:rPr lang="ru-RU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8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747</a:t>
                      </a:r>
                      <a:r>
                        <a:rPr lang="ru-RU" sz="4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pcs</a:t>
                      </a:r>
                      <a:r>
                        <a:rPr lang="ru-RU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8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9769" y="0"/>
            <a:ext cx="1316850" cy="68580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03832"/>
              </p:ext>
            </p:extLst>
          </p:nvPr>
        </p:nvGraphicFramePr>
        <p:xfrm>
          <a:off x="1032758" y="3384222"/>
          <a:ext cx="9289593" cy="26677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06887"/>
                <a:gridCol w="395927"/>
                <a:gridCol w="4986779"/>
              </a:tblGrid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Selling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266 461 167 ₽ 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floating assets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works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services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178 149 200 ₽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equipment and 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components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168 047 128 ₽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- 64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pcs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of vehicles and special machines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129 514 786 ₽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- 42 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pcs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of immovable property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6 852 651 ₽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 </a:t>
                      </a:r>
                      <a:r>
                        <a:rPr lang="fr-CH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refinanced loans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Transportation services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Manufacturing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Health care and social services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Construction and repair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Culture and sports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Education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Provision of other services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5314266"/>
            <a:ext cx="31674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6,9%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per annum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974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80835" cy="10017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Social enterprises and socially-oriented nonprofit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organizations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720" y="1197203"/>
            <a:ext cx="9688338" cy="377312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8021" y="0"/>
            <a:ext cx="1258598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64360"/>
              </p:ext>
            </p:extLst>
          </p:nvPr>
        </p:nvGraphicFramePr>
        <p:xfrm>
          <a:off x="1150726" y="3081031"/>
          <a:ext cx="9115064" cy="138601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00268"/>
                <a:gridCol w="266065"/>
                <a:gridCol w="4148731"/>
              </a:tblGrid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REGIONAL </a:t>
                      </a:r>
                      <a:r>
                        <a:rPr lang="fr-CH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SOCIALLY-ORIENTED NONPROFIT ORGANIZATIONS</a:t>
                      </a:r>
                      <a:endParaRPr lang="ru-RU" sz="1800" b="1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Education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Repair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Purchase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of fixed assets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Replenishment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of floating assets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Health care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Physical culture and sports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Social services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21682"/>
              </p:ext>
            </p:extLst>
          </p:nvPr>
        </p:nvGraphicFramePr>
        <p:xfrm>
          <a:off x="966771" y="1261342"/>
          <a:ext cx="9072776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1364"/>
                <a:gridCol w="4511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Social enterprises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Socially-oriented nonprofit organizations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baseline="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pcs</a:t>
                      </a:r>
                      <a:r>
                        <a:rPr lang="ru-RU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8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baseline="0" dirty="0" smtClean="0">
                          <a:solidFill>
                            <a:srgbClr val="FF0000"/>
                          </a:solidFill>
                        </a:rPr>
                        <a:t>18 </a:t>
                      </a:r>
                      <a:r>
                        <a:rPr lang="en-US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pcs</a:t>
                      </a:r>
                      <a:r>
                        <a:rPr lang="ru-RU" sz="2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8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92652" y="5092937"/>
            <a:ext cx="31674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2,5 %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per annum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540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066027"/>
              </p:ext>
            </p:extLst>
          </p:nvPr>
        </p:nvGraphicFramePr>
        <p:xfrm>
          <a:off x="1097214" y="1524375"/>
          <a:ext cx="8984167" cy="1647444"/>
        </p:xfrm>
        <a:graphic>
          <a:graphicData uri="http://schemas.openxmlformats.org/drawingml/2006/table">
            <a:tbl>
              <a:tblPr firstRow="1" firstCol="1" bandRow="1"/>
              <a:tblGrid>
                <a:gridCol w="436618"/>
                <a:gridCol w="3235023"/>
                <a:gridCol w="2238004"/>
                <a:gridCol w="1537261"/>
                <a:gridCol w="153726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n-US" sz="1200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400" dirty="0" smtClean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400" dirty="0" smtClean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fr-CH" sz="1200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Dynamics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b="1" dirty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 of loans </a:t>
                      </a:r>
                      <a:r>
                        <a:rPr lang="ru-RU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H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loan portfolio</a:t>
                      </a:r>
                      <a:r>
                        <a:rPr lang="ru-RU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1 165 533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1 076 544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↓ 7,6 %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b="1" dirty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loans </a:t>
                      </a:r>
                      <a:r>
                        <a:rPr lang="ru-RU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H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loan portfolio</a:t>
                      </a:r>
                      <a:r>
                        <a:rPr lang="ru-RU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↑ 7,8 %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b="1" dirty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r>
                        <a:rPr lang="en-US" sz="1200" b="1" baseline="0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granted loans</a:t>
                      </a:r>
                      <a:r>
                        <a:rPr lang="ru-RU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754 925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767 634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↑ 1,7 %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b="1" dirty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833C0B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granted loans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rgbClr val="833C0B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↑ 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8,7 %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5775" y="0"/>
            <a:ext cx="1316850" cy="6858000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197963" y="-202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282805" y="2582942"/>
            <a:ext cx="80946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359313"/>
              </p:ext>
            </p:extLst>
          </p:nvPr>
        </p:nvGraphicFramePr>
        <p:xfrm>
          <a:off x="5261606" y="3224849"/>
          <a:ext cx="5852594" cy="2683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194805"/>
              </p:ext>
            </p:extLst>
          </p:nvPr>
        </p:nvGraphicFramePr>
        <p:xfrm>
          <a:off x="1619558" y="3405175"/>
          <a:ext cx="2899559" cy="147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990565"/>
              </p:ext>
            </p:extLst>
          </p:nvPr>
        </p:nvGraphicFramePr>
        <p:xfrm>
          <a:off x="1619558" y="4876944"/>
          <a:ext cx="2548562" cy="1514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60512" y="5314694"/>
            <a:ext cx="2830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503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work places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097214" y="365126"/>
            <a:ext cx="8984167" cy="100176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“UGRA REGIONAL MICROCREDIT COMPANY”</a:t>
            </a:r>
            <a:b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694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365</Words>
  <Application>Microsoft Office PowerPoint</Application>
  <PresentationFormat>Широкоэкранный</PresentationFormat>
  <Paragraphs>130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Myriad Pro</vt:lpstr>
      <vt:lpstr>Times New Roman</vt:lpstr>
      <vt:lpstr>Тема Office</vt:lpstr>
      <vt:lpstr>                                     On Effectiveness of the Development Institutions of  Khanty-Mansiysk Autonomous Okrug-Ugra for 2021    </vt:lpstr>
      <vt:lpstr>NATIONAL SME PROJECT AND SUPPORT OF INDIVIDUAL ENTREPRENEURIAL INITIATIVE</vt:lpstr>
      <vt:lpstr>NATIONAL SME PROJECT  AND SUPPORT OF INDIVIDUAL ENTREPRENEURIAL INITIATIVE</vt:lpstr>
      <vt:lpstr>NATIONAL SME PROJECT AND SUPPORT OF INDIVIDUAL ENTREPRENEURIAL INITIATIVE</vt:lpstr>
      <vt:lpstr>Social enterprises and socially-oriented nonprofit organizations</vt:lpstr>
      <vt:lpstr> “UGRA REGIONAL MICROCREDIT COMPANY” FUND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Белов Аркадий Михайлович</dc:creator>
  <cp:lastModifiedBy>Глазырина Мария Юрьевна</cp:lastModifiedBy>
  <cp:revision>71</cp:revision>
  <cp:lastPrinted>2022-03-14T13:05:45Z</cp:lastPrinted>
  <dcterms:created xsi:type="dcterms:W3CDTF">2022-02-04T07:06:39Z</dcterms:created>
  <dcterms:modified xsi:type="dcterms:W3CDTF">2022-06-08T11:50:24Z</dcterms:modified>
</cp:coreProperties>
</file>